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  <p:sldMasterId id="2147483742" r:id="rId3"/>
  </p:sldMasterIdLst>
  <p:notesMasterIdLst>
    <p:notesMasterId r:id="rId34"/>
  </p:notesMasterIdLst>
  <p:sldIdLst>
    <p:sldId id="256" r:id="rId4"/>
    <p:sldId id="338" r:id="rId5"/>
    <p:sldId id="389" r:id="rId6"/>
    <p:sldId id="384" r:id="rId7"/>
    <p:sldId id="397" r:id="rId8"/>
    <p:sldId id="383" r:id="rId9"/>
    <p:sldId id="379" r:id="rId10"/>
    <p:sldId id="365" r:id="rId11"/>
    <p:sldId id="343" r:id="rId12"/>
    <p:sldId id="366" r:id="rId13"/>
    <p:sldId id="367" r:id="rId14"/>
    <p:sldId id="377" r:id="rId15"/>
    <p:sldId id="382" r:id="rId16"/>
    <p:sldId id="363" r:id="rId17"/>
    <p:sldId id="385" r:id="rId18"/>
    <p:sldId id="374" r:id="rId19"/>
    <p:sldId id="386" r:id="rId20"/>
    <p:sldId id="395" r:id="rId21"/>
    <p:sldId id="373" r:id="rId22"/>
    <p:sldId id="369" r:id="rId23"/>
    <p:sldId id="370" r:id="rId24"/>
    <p:sldId id="387" r:id="rId25"/>
    <p:sldId id="371" r:id="rId26"/>
    <p:sldId id="390" r:id="rId27"/>
    <p:sldId id="396" r:id="rId28"/>
    <p:sldId id="391" r:id="rId29"/>
    <p:sldId id="388" r:id="rId30"/>
    <p:sldId id="394" r:id="rId31"/>
    <p:sldId id="392" r:id="rId32"/>
    <p:sldId id="3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Santos" initials="SS" lastIdx="1" clrIdx="0">
    <p:extLst>
      <p:ext uri="{19B8F6BF-5375-455C-9EA6-DF929625EA0E}">
        <p15:presenceInfo xmlns:p15="http://schemas.microsoft.com/office/powerpoint/2012/main" userId="S::Sam.Santos@yeti.com::0cdb4130-5e75-40dd-bd8f-3a4303010d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85C"/>
    <a:srgbClr val="1C3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497" autoAdjust="0"/>
  </p:normalViewPr>
  <p:slideViewPr>
    <p:cSldViewPr snapToGrid="0">
      <p:cViewPr>
        <p:scale>
          <a:sx n="75" d="100"/>
          <a:sy n="75" d="100"/>
        </p:scale>
        <p:origin x="189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5T10:08:21.96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5T10:08:21.96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4FCAC-6376-4576-9B07-B33578326B87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EE776-6543-412B-87D8-AC6B0D96C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 more about ourselves, who we are and where we come from.</a:t>
            </a:r>
          </a:p>
          <a:p>
            <a:r>
              <a:rPr lang="en-US" dirty="0"/>
              <a:t>“We can tell you how to your beer cold for hours, but today we’re going to talk about big data and geo-analytics.”</a:t>
            </a:r>
          </a:p>
          <a:p>
            <a:r>
              <a:rPr lang="en-US" dirty="0"/>
              <a:t>From Colorado, grew up in the outdoors and in the mountains and love working at a company like YETI that promotes the outdoors so much.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03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84701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320627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59404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00623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284284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26080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Persist addresses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geocode.address_to_geocode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Publish addresses to geocode through ETL Job (Data cloud dataflow scheduled with Composer)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Request geography data from Google Geocoding API for geocode-request per row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 Geocoding API response back to matching address row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Maps API will throttle automatically and helps prevent passing quota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Google Cloud Storage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geocode.address_geocode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76K records in 10 min w/ 60 nodes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82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416615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139512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78735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Introductions to ourselves and YETI.</a:t>
            </a:r>
          </a:p>
          <a:p>
            <a:r>
              <a:rPr lang="en-US" dirty="0" err="1"/>
              <a:t>Seider’s</a:t>
            </a:r>
            <a:r>
              <a:rPr lang="en-US" dirty="0"/>
              <a:t> bros. background</a:t>
            </a:r>
          </a:p>
          <a:p>
            <a:r>
              <a:rPr lang="en-US" dirty="0"/>
              <a:t>Talking about the “cult” brand. Why is it a cult and how does it bring people in.</a:t>
            </a:r>
          </a:p>
          <a:p>
            <a:endParaRPr lang="en-US" dirty="0"/>
          </a:p>
          <a:p>
            <a:r>
              <a:rPr lang="en-US" dirty="0"/>
              <a:t>What YETI does and why</a:t>
            </a:r>
          </a:p>
        </p:txBody>
      </p:sp>
    </p:spTree>
    <p:extLst>
      <p:ext uri="{BB962C8B-B14F-4D97-AF65-F5344CB8AC3E}">
        <p14:creationId xmlns:p14="http://schemas.microsoft.com/office/powerpoint/2010/main" val="261630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108230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632877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596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051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58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988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646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334525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66867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2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our team is and how we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73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Text, boxes on right.</a:t>
            </a:r>
          </a:p>
          <a:p>
            <a:endParaRPr lang="en-US" dirty="0"/>
          </a:p>
          <a:p>
            <a:r>
              <a:rPr lang="en-US" dirty="0"/>
              <a:t>At YETI our goal is to predict the future, that’s everyone's goal.</a:t>
            </a:r>
          </a:p>
          <a:p>
            <a:r>
              <a:rPr lang="en-US" dirty="0"/>
              <a:t>When we started, realized needed a foundation</a:t>
            </a:r>
          </a:p>
          <a:p>
            <a:r>
              <a:rPr lang="en-US" dirty="0"/>
              <a:t>Knowing What Has Happened leads to</a:t>
            </a:r>
          </a:p>
          <a:p>
            <a:r>
              <a:rPr lang="en-US" dirty="0"/>
              <a:t>    Knowing What’s Happening now which leads to</a:t>
            </a:r>
          </a:p>
          <a:p>
            <a:r>
              <a:rPr lang="en-US" dirty="0"/>
              <a:t>        Knowing What’s Going to Happen.</a:t>
            </a:r>
          </a:p>
          <a:p>
            <a:endParaRPr lang="en-US" dirty="0"/>
          </a:p>
          <a:p>
            <a:r>
              <a:rPr lang="en-US" dirty="0"/>
              <a:t>Through this framework we had the question of “How do our sales channels compare geographically”</a:t>
            </a:r>
          </a:p>
          <a:p>
            <a:r>
              <a:rPr lang="en-US" dirty="0"/>
              <a:t>We have 3 main sales channels, DTC (Amazon and YETI.com), Wholesale, and our own Retail stores.</a:t>
            </a:r>
          </a:p>
          <a:p>
            <a:r>
              <a:rPr lang="en-US" dirty="0"/>
              <a:t>Each of these sales are tracked and maintained in different systems and so the relationships between them were unknown.</a:t>
            </a:r>
          </a:p>
          <a:p>
            <a:r>
              <a:rPr lang="en-US" dirty="0"/>
              <a:t>This is how we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5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01081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64835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96311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92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973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548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308186860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9114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153606764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284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063845878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4515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916130942"/>
      </p:ext>
    </p:extLst>
  </p:cSld>
  <p:clrMapOvr>
    <a:masterClrMapping/>
  </p:clrMapOvr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8320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176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278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6374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830184132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4142673241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425889225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540074799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3859565228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4280126404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8821202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061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503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4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380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93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3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189623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65305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87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33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2745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557078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6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834056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82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733450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1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00934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23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228359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2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02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87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954786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8550470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7567854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19336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10723923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5152289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6365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F796-4C1A-418E-919E-E7CA14BA0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12952-C05B-46EF-9F1B-C6E3F720C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1A97-41EE-4F69-BB25-492D967F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83A7-0D3F-4BA9-BDD6-F6E2BC807D87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97DBE-1E68-4CC9-86A1-95FEA493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CCDE1-0FF9-40EF-91CB-E470555D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0769-7293-40C5-BB18-EFB41CA5F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413306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820789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61549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180749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02397826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6869303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70495903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274890154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130743330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1866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41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8268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27437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08990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23595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06123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506694202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118601748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12838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06411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41467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2818599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482022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0346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455381427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19775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86601303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88829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020664377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86876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852658178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92219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36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2670524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58966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3131813859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791354929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427292732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4187849834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3582440283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46344419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1709305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254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90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184289315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550019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409810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522038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98148849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01378455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86584579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4019832475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2236302749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5894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582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60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5695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66020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17374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88209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702407869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881320040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77932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75682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3259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4349272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image" Target="../media/image22.png"/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E83A7-0D3F-4BA9-BDD6-F6E2BC807D87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4C99E-EEC6-8B43-A533-9AE0C3A4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A0769-7293-40C5-BB18-EFB41CA5F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CONFIDENTAIL: PROPRIETARY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0631-C715-EC47-A0F1-01A2CA7B9D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3F2B55-FF8D-4D09-94EB-797E6231D617}"/>
              </a:ext>
            </a:extLst>
          </p:cNvPr>
          <p:cNvSpPr txBox="1">
            <a:spLocks/>
          </p:cNvSpPr>
          <p:nvPr userDrawn="1"/>
        </p:nvSpPr>
        <p:spPr>
          <a:xfrm>
            <a:off x="0" y="6612160"/>
            <a:ext cx="3454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788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40" r:id="rId39"/>
    <p:sldLayoutId id="2147483741" r:id="rId4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CONFIDENTAIL: PROPRIETARY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4C99E-EEC6-8B43-A533-9AE0C3A4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0631-C715-EC47-A0F1-01A2CA7B9D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3F2B55-FF8D-4D09-94EB-797E6231D617}"/>
              </a:ext>
            </a:extLst>
          </p:cNvPr>
          <p:cNvSpPr txBox="1">
            <a:spLocks/>
          </p:cNvSpPr>
          <p:nvPr userDrawn="1"/>
        </p:nvSpPr>
        <p:spPr>
          <a:xfrm>
            <a:off x="0" y="6612160"/>
            <a:ext cx="3454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BA485-CAE8-471F-ABF1-1EAF4A7FC2A2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096" y="6658253"/>
            <a:ext cx="637809" cy="1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  <p:sldLayoutId id="2147483778" r:id="rId36"/>
    <p:sldLayoutId id="2147483779" r:id="rId37"/>
    <p:sldLayoutId id="2147483780" r:id="rId38"/>
    <p:sldLayoutId id="2147483781" r:id="rId39"/>
    <p:sldLayoutId id="2147483782" r:id="rId40"/>
    <p:sldLayoutId id="2147483783" r:id="rId4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thon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on.org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igbconline.org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FB70DE-6045-48FF-98B9-902BF38BB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LTC SquareFace Pro" pitchFamily="50" charset="0"/>
              </a:rPr>
              <a:t>YETI COOLERS:</a:t>
            </a:r>
            <a:br>
              <a:rPr lang="en-US" dirty="0">
                <a:solidFill>
                  <a:srgbClr val="FFFFFF"/>
                </a:solidFill>
                <a:latin typeface="LTC SquareFace Pro" pitchFamily="50" charset="0"/>
              </a:rPr>
            </a:br>
            <a:r>
              <a:rPr lang="en-US" dirty="0">
                <a:solidFill>
                  <a:srgbClr val="FFFFFF"/>
                </a:solidFill>
                <a:latin typeface="LTC SquareFace Pro" pitchFamily="50" charset="0"/>
              </a:rPr>
              <a:t>A FIELD GUIDE TO ANALYTICS</a:t>
            </a:r>
            <a:endParaRPr lang="en-US" dirty="0">
              <a:latin typeface="LTC SquareFace Pro" pitchFamily="50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AA3EF1-3FA0-4EC8-97B1-0AC134D33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LTC SquareFace Pro" pitchFamily="50" charset="0"/>
              </a:rPr>
              <a:t>SAM SANTOS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92D0A8-79F9-497B-AD5D-F36B76128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VISUALIZATION ARCHITECT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838F62-8FD6-4AB8-9FF3-A4D9BD3C34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YETI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0E50DE-09BB-46E6-93A0-AA97B744CA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#data19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AA7B2C-507B-4A13-A4A9-6719C900E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3267" y="4385944"/>
            <a:ext cx="5471819" cy="281203"/>
          </a:xfrm>
        </p:spPr>
        <p:txBody>
          <a:bodyPr/>
          <a:lstStyle/>
          <a:p>
            <a:r>
              <a:rPr lang="en-US" dirty="0">
                <a:latin typeface="LTC SquareFace Pro" pitchFamily="50" charset="0"/>
              </a:rPr>
              <a:t>BUSINESS ANALYTICS DEVELOPER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9C6187-F5F6-4FAB-82D9-5945C52AA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YETI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746ECE-1287-4CE4-AB0C-86739CA98E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2315" y="3957571"/>
            <a:ext cx="4478221" cy="3926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LTC SquareFace Pro" pitchFamily="50" charset="0"/>
              </a:rPr>
              <a:t>WENBIN ZHAO</a:t>
            </a:r>
          </a:p>
          <a:p>
            <a:endParaRPr lang="en-US" dirty="0">
              <a:latin typeface="LTC SquareFace P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86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372B1-C2AD-45CF-AF3A-1A665B3F1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017D569-EDAD-42DE-8A53-955BF3C72DB3}"/>
              </a:ext>
            </a:extLst>
          </p:cNvPr>
          <p:cNvGrpSpPr/>
          <p:nvPr/>
        </p:nvGrpSpPr>
        <p:grpSpPr>
          <a:xfrm>
            <a:off x="525691" y="264145"/>
            <a:ext cx="11140618" cy="6329710"/>
            <a:chOff x="525691" y="264145"/>
            <a:chExt cx="11140618" cy="632971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E0F2970-E6DC-40AF-9392-9BDCC5BC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1" y="264145"/>
              <a:ext cx="11140618" cy="632971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8DF07-003A-43B3-84E2-058FA30DAF67}"/>
                </a:ext>
              </a:extLst>
            </p:cNvPr>
            <p:cNvSpPr txBox="1"/>
            <p:nvPr/>
          </p:nvSpPr>
          <p:spPr>
            <a:xfrm>
              <a:off x="7983504" y="5804353"/>
              <a:ext cx="3682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E-COMM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3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BE9FB-0ABF-4BBD-A59C-186AC77D9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170F70-C460-46C8-9B6F-7EA66F2ED581}"/>
              </a:ext>
            </a:extLst>
          </p:cNvPr>
          <p:cNvGrpSpPr/>
          <p:nvPr/>
        </p:nvGrpSpPr>
        <p:grpSpPr>
          <a:xfrm>
            <a:off x="560582" y="284620"/>
            <a:ext cx="11070836" cy="6288759"/>
            <a:chOff x="560582" y="284620"/>
            <a:chExt cx="11070836" cy="6288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67BB72-0C42-4508-8D10-7BB41D3AB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582" y="284620"/>
              <a:ext cx="11070836" cy="62887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167267-8483-4CA3-B042-52490EB4CB37}"/>
                </a:ext>
              </a:extLst>
            </p:cNvPr>
            <p:cNvSpPr txBox="1"/>
            <p:nvPr/>
          </p:nvSpPr>
          <p:spPr>
            <a:xfrm>
              <a:off x="1068354" y="5528128"/>
              <a:ext cx="36560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E-COMM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BLENDING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385307"/>
              </p:ext>
            </p:extLst>
          </p:nvPr>
        </p:nvGraphicFramePr>
        <p:xfrm>
          <a:off x="323850" y="1447798"/>
          <a:ext cx="11516695" cy="3189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Date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D4BE2B-E7AA-4119-BF4A-F1D0E38FF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BLENDING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029965"/>
              </p:ext>
            </p:extLst>
          </p:nvPr>
        </p:nvGraphicFramePr>
        <p:xfrm>
          <a:off x="323850" y="1447798"/>
          <a:ext cx="11516695" cy="3406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Date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Hierarchy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Mapping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Distinct Codes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Purchase Date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Hierarchy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Distinct Codes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C64755-765A-4A97-8532-46C3FE00D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6D27F-D88F-4DE7-AE89-2F2648835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FD84CA9-646D-4137-A753-C2B237E1EE82}"/>
              </a:ext>
            </a:extLst>
          </p:cNvPr>
          <p:cNvGrpSpPr/>
          <p:nvPr/>
        </p:nvGrpSpPr>
        <p:grpSpPr>
          <a:xfrm>
            <a:off x="560582" y="284620"/>
            <a:ext cx="11070836" cy="6288759"/>
            <a:chOff x="560582" y="284620"/>
            <a:chExt cx="11070836" cy="6288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240FC-899E-4B1F-8F03-A9DA47EF5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582" y="284620"/>
              <a:ext cx="11070836" cy="62887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0E8CA7-D5E0-4CBC-A358-BFDE3B2AAB53}"/>
                </a:ext>
              </a:extLst>
            </p:cNvPr>
            <p:cNvSpPr txBox="1"/>
            <p:nvPr/>
          </p:nvSpPr>
          <p:spPr>
            <a:xfrm>
              <a:off x="1115980" y="5537653"/>
              <a:ext cx="357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E-COMM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42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3816A30-111B-450E-B644-118EE9E9B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4D462C-7B4E-49C8-82DA-19E3B5B5E913}"/>
              </a:ext>
            </a:extLst>
          </p:cNvPr>
          <p:cNvGrpSpPr>
            <a:grpSpLocks noChangeAspect="1"/>
          </p:cNvGrpSpPr>
          <p:nvPr/>
        </p:nvGrpSpPr>
        <p:grpSpPr>
          <a:xfrm>
            <a:off x="597023" y="190307"/>
            <a:ext cx="10997952" cy="6338442"/>
            <a:chOff x="542150" y="228153"/>
            <a:chExt cx="11107700" cy="64016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200572-09B9-451A-87D4-27D44855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150" y="228153"/>
              <a:ext cx="11107700" cy="64016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1230280" y="5461453"/>
              <a:ext cx="36084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</a:t>
              </a:r>
              <a:r>
                <a:rPr lang="en-US" dirty="0">
                  <a:latin typeface="LTC SquareFace Pro" pitchFamily="50" charset="0"/>
                </a:rPr>
                <a:t>E-COMM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 AND RETAIL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B0778-EC00-4469-A54E-8BC6C1F1BBF9}"/>
                </a:ext>
              </a:extLst>
            </p:cNvPr>
            <p:cNvSpPr txBox="1"/>
            <p:nvPr/>
          </p:nvSpPr>
          <p:spPr>
            <a:xfrm>
              <a:off x="2351314" y="445861"/>
              <a:ext cx="2046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</a:rPr>
                <a:t>= E COMM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</a:rPr>
                <a:t>= RETAIL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76A84-6ECF-4FDC-9001-C7E3E9EFE494}"/>
                </a:ext>
              </a:extLst>
            </p:cNvPr>
            <p:cNvSpPr/>
            <p:nvPr/>
          </p:nvSpPr>
          <p:spPr>
            <a:xfrm>
              <a:off x="2046514" y="858637"/>
              <a:ext cx="304800" cy="21771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22C9F5-C0EC-4A0F-95F8-3ADF85CBC42B}"/>
                </a:ext>
              </a:extLst>
            </p:cNvPr>
            <p:cNvSpPr/>
            <p:nvPr/>
          </p:nvSpPr>
          <p:spPr>
            <a:xfrm>
              <a:off x="2046514" y="563828"/>
              <a:ext cx="304800" cy="217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C175AF-471D-4811-A470-377911B7CBBC}"/>
              </a:ext>
            </a:extLst>
          </p:cNvPr>
          <p:cNvSpPr txBox="1"/>
          <p:nvPr/>
        </p:nvSpPr>
        <p:spPr>
          <a:xfrm>
            <a:off x="4519612" y="277826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C SquareFace Pro" pitchFamily="50" charset="0"/>
              </a:rPr>
              <a:t>REI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2343A1-3E70-4217-83DF-476931FF0E75}"/>
              </a:ext>
            </a:extLst>
          </p:cNvPr>
          <p:cNvCxnSpPr>
            <a:cxnSpLocks/>
          </p:cNvCxnSpPr>
          <p:nvPr/>
        </p:nvCxnSpPr>
        <p:spPr>
          <a:xfrm flipV="1">
            <a:off x="5060950" y="2540000"/>
            <a:ext cx="412750" cy="349250"/>
          </a:xfrm>
          <a:prstGeom prst="line">
            <a:avLst/>
          </a:prstGeom>
          <a:ln w="19050">
            <a:solidFill>
              <a:srgbClr val="122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95E6B4-3846-41B8-9488-DB0C0263FCD6}"/>
              </a:ext>
            </a:extLst>
          </p:cNvPr>
          <p:cNvSpPr txBox="1"/>
          <p:nvPr/>
        </p:nvSpPr>
        <p:spPr>
          <a:xfrm>
            <a:off x="9713686" y="1008001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C SquareFace Pro" pitchFamily="50" charset="0"/>
              </a:rPr>
              <a:t>REI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772A99-B24E-43CB-AD2A-C9A13A3DB4D4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0351861" y="820537"/>
            <a:ext cx="442913" cy="372130"/>
          </a:xfrm>
          <a:prstGeom prst="line">
            <a:avLst/>
          </a:prstGeom>
          <a:ln w="19050">
            <a:solidFill>
              <a:srgbClr val="122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DDE0C9-FAEF-4A85-914D-3422C6174289}"/>
              </a:ext>
            </a:extLst>
          </p:cNvPr>
          <p:cNvSpPr txBox="1"/>
          <p:nvPr/>
        </p:nvSpPr>
        <p:spPr>
          <a:xfrm>
            <a:off x="3564391" y="3277039"/>
            <a:ext cx="166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C SquareFace Pro" pitchFamily="50" charset="0"/>
              </a:rPr>
              <a:t>OUTDOOR EMPORIUM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15414A-41EA-4361-97DD-200C6A7F61DE}"/>
              </a:ext>
            </a:extLst>
          </p:cNvPr>
          <p:cNvCxnSpPr>
            <a:cxnSpLocks/>
          </p:cNvCxnSpPr>
          <p:nvPr/>
        </p:nvCxnSpPr>
        <p:spPr>
          <a:xfrm>
            <a:off x="5070474" y="3848326"/>
            <a:ext cx="683186" cy="543038"/>
          </a:xfrm>
          <a:prstGeom prst="line">
            <a:avLst/>
          </a:prstGeom>
          <a:ln w="19050">
            <a:solidFill>
              <a:srgbClr val="122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9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SORTING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55274"/>
              </p:ext>
            </p:extLst>
          </p:nvPr>
        </p:nvGraphicFramePr>
        <p:xfrm>
          <a:off x="323850" y="1447798"/>
          <a:ext cx="11516695" cy="3189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City, 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Lat. / Long.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99A809-628E-4728-A363-C13D8CDEB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SORTING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439916"/>
              </p:ext>
            </p:extLst>
          </p:nvPr>
        </p:nvGraphicFramePr>
        <p:xfrm>
          <a:off x="323850" y="1447798"/>
          <a:ext cx="11516695" cy="329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City, 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Lat. / Long.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Follow up w/ supplier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22D400-25C7-4EBD-BE92-FC563FFF3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A0F8854-B35A-45C4-BB7B-71B60284C126}"/>
              </a:ext>
            </a:extLst>
          </p:cNvPr>
          <p:cNvSpPr txBox="1">
            <a:spLocks/>
          </p:cNvSpPr>
          <p:nvPr/>
        </p:nvSpPr>
        <p:spPr>
          <a:xfrm>
            <a:off x="240223" y="233390"/>
            <a:ext cx="10151391" cy="5887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LTC SquareFace Pro" pitchFamily="50" charset="0"/>
              </a:rPr>
              <a:t>GOOGLE MAP SAVES THE DAY</a:t>
            </a:r>
          </a:p>
        </p:txBody>
      </p:sp>
      <p:sp>
        <p:nvSpPr>
          <p:cNvPr id="37" name="Graphic 9" descr="Cloud">
            <a:extLst>
              <a:ext uri="{FF2B5EF4-FFF2-40B4-BE49-F238E27FC236}">
                <a16:creationId xmlns:a16="http://schemas.microsoft.com/office/drawing/2014/main" id="{1D99C0DC-0FF0-4E8E-B9D5-C42D6851181C}"/>
              </a:ext>
            </a:extLst>
          </p:cNvPr>
          <p:cNvSpPr/>
          <p:nvPr/>
        </p:nvSpPr>
        <p:spPr>
          <a:xfrm>
            <a:off x="240223" y="2742706"/>
            <a:ext cx="2901221" cy="1737163"/>
          </a:xfrm>
          <a:custGeom>
            <a:avLst/>
            <a:gdLst>
              <a:gd name="connsiteX0" fmla="*/ 3320359 w 3853369"/>
              <a:gd name="connsiteY0" fmla="*/ 1131143 h 2225802"/>
              <a:gd name="connsiteX1" fmla="*/ 3274485 w 3853369"/>
              <a:gd name="connsiteY1" fmla="*/ 1131143 h 2225802"/>
              <a:gd name="connsiteX2" fmla="*/ 3274485 w 3853369"/>
              <a:gd name="connsiteY2" fmla="*/ 1131143 h 2225802"/>
              <a:gd name="connsiteX3" fmla="*/ 2985483 w 3853369"/>
              <a:gd name="connsiteY3" fmla="*/ 553382 h 2225802"/>
              <a:gd name="connsiteX4" fmla="*/ 2357016 w 3853369"/>
              <a:gd name="connsiteY4" fmla="*/ 463403 h 2225802"/>
              <a:gd name="connsiteX5" fmla="*/ 1430373 w 3853369"/>
              <a:gd name="connsiteY5" fmla="*/ 22978 h 2225802"/>
              <a:gd name="connsiteX6" fmla="*/ 797319 w 3853369"/>
              <a:gd name="connsiteY6" fmla="*/ 846998 h 2225802"/>
              <a:gd name="connsiteX7" fmla="*/ 797319 w 3853369"/>
              <a:gd name="connsiteY7" fmla="*/ 856470 h 2225802"/>
              <a:gd name="connsiteX8" fmla="*/ 136741 w 3853369"/>
              <a:gd name="connsiteY8" fmla="*/ 1131143 h 2225802"/>
              <a:gd name="connsiteX9" fmla="*/ 63344 w 3853369"/>
              <a:gd name="connsiteY9" fmla="*/ 1860449 h 2225802"/>
              <a:gd name="connsiteX10" fmla="*/ 655111 w 3853369"/>
              <a:gd name="connsiteY10" fmla="*/ 2267724 h 2225802"/>
              <a:gd name="connsiteX11" fmla="*/ 655111 w 3853369"/>
              <a:gd name="connsiteY11" fmla="*/ 2272459 h 2225802"/>
              <a:gd name="connsiteX12" fmla="*/ 3315771 w 3853369"/>
              <a:gd name="connsiteY12" fmla="*/ 2272459 h 2225802"/>
              <a:gd name="connsiteX13" fmla="*/ 3866253 w 3853369"/>
              <a:gd name="connsiteY13" fmla="*/ 1704169 h 2225802"/>
              <a:gd name="connsiteX14" fmla="*/ 3320359 w 3853369"/>
              <a:gd name="connsiteY14" fmla="*/ 1131143 h 2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369" h="2225802">
                <a:moveTo>
                  <a:pt x="3320359" y="1131143"/>
                </a:moveTo>
                <a:cubicBezTo>
                  <a:pt x="3306597" y="1131143"/>
                  <a:pt x="3288247" y="1131143"/>
                  <a:pt x="3274485" y="1131143"/>
                </a:cubicBezTo>
                <a:cubicBezTo>
                  <a:pt x="3274485" y="1131143"/>
                  <a:pt x="3274485" y="1131143"/>
                  <a:pt x="3274485" y="1131143"/>
                </a:cubicBezTo>
                <a:cubicBezTo>
                  <a:pt x="3274485" y="899092"/>
                  <a:pt x="3164389" y="685983"/>
                  <a:pt x="2985483" y="553382"/>
                </a:cubicBezTo>
                <a:cubicBezTo>
                  <a:pt x="2801989" y="420781"/>
                  <a:pt x="2568034" y="387631"/>
                  <a:pt x="2357016" y="463403"/>
                </a:cubicBezTo>
                <a:cubicBezTo>
                  <a:pt x="2182697" y="112957"/>
                  <a:pt x="1797360" y="-67001"/>
                  <a:pt x="1430373" y="22978"/>
                </a:cubicBezTo>
                <a:cubicBezTo>
                  <a:pt x="1063385" y="112957"/>
                  <a:pt x="797319" y="453931"/>
                  <a:pt x="797319" y="846998"/>
                </a:cubicBezTo>
                <a:cubicBezTo>
                  <a:pt x="797319" y="846998"/>
                  <a:pt x="797319" y="851734"/>
                  <a:pt x="797319" y="856470"/>
                </a:cubicBezTo>
                <a:cubicBezTo>
                  <a:pt x="545015" y="813848"/>
                  <a:pt x="292711" y="922770"/>
                  <a:pt x="136741" y="1131143"/>
                </a:cubicBezTo>
                <a:cubicBezTo>
                  <a:pt x="-14641" y="1344252"/>
                  <a:pt x="-42165" y="1623661"/>
                  <a:pt x="63344" y="1860449"/>
                </a:cubicBezTo>
                <a:cubicBezTo>
                  <a:pt x="173440" y="2097237"/>
                  <a:pt x="402807" y="2253516"/>
                  <a:pt x="655111" y="2267724"/>
                </a:cubicBezTo>
                <a:lnTo>
                  <a:pt x="655111" y="2272459"/>
                </a:lnTo>
                <a:lnTo>
                  <a:pt x="3315771" y="2272459"/>
                </a:lnTo>
                <a:cubicBezTo>
                  <a:pt x="3618536" y="2272459"/>
                  <a:pt x="3866253" y="2016729"/>
                  <a:pt x="3866253" y="1704169"/>
                </a:cubicBezTo>
                <a:cubicBezTo>
                  <a:pt x="3866253" y="1391610"/>
                  <a:pt x="3623124" y="1131143"/>
                  <a:pt x="3320359" y="1131143"/>
                </a:cubicBezTo>
                <a:close/>
              </a:path>
            </a:pathLst>
          </a:custGeom>
          <a:noFill/>
          <a:ln w="45839" cap="flat">
            <a:solidFill>
              <a:srgbClr val="00206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71C05F3-DEA3-413E-AEA7-F826077C3BA7}"/>
              </a:ext>
            </a:extLst>
          </p:cNvPr>
          <p:cNvSpPr/>
          <p:nvPr/>
        </p:nvSpPr>
        <p:spPr>
          <a:xfrm>
            <a:off x="7404889" y="3190487"/>
            <a:ext cx="1621281" cy="1168262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39" name="Picture 4" descr="Image result for google map icon">
            <a:extLst>
              <a:ext uri="{FF2B5EF4-FFF2-40B4-BE49-F238E27FC236}">
                <a16:creationId xmlns:a16="http://schemas.microsoft.com/office/drawing/2014/main" id="{97950C2A-5E18-46E6-900A-64E22148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20130" r="32347" b="16949"/>
          <a:stretch/>
        </p:blipFill>
        <p:spPr bwMode="auto">
          <a:xfrm>
            <a:off x="4818211" y="2383968"/>
            <a:ext cx="2701125" cy="25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02C1518-DEE1-45E3-A80F-27B6BD71E3DF}"/>
              </a:ext>
            </a:extLst>
          </p:cNvPr>
          <p:cNvSpPr/>
          <p:nvPr/>
        </p:nvSpPr>
        <p:spPr>
          <a:xfrm>
            <a:off x="3338003" y="3190487"/>
            <a:ext cx="1621281" cy="1168262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  <p:sp>
        <p:nvSpPr>
          <p:cNvPr id="41" name="Freeform 148">
            <a:extLst>
              <a:ext uri="{FF2B5EF4-FFF2-40B4-BE49-F238E27FC236}">
                <a16:creationId xmlns:a16="http://schemas.microsoft.com/office/drawing/2014/main" id="{D5FFBCC4-E7FC-4B9E-BF4A-9A8EBDC6B222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230009" y="3268467"/>
            <a:ext cx="921648" cy="1012302"/>
          </a:xfrm>
          <a:custGeom>
            <a:avLst/>
            <a:gdLst>
              <a:gd name="T0" fmla="*/ 247 w 494"/>
              <a:gd name="T1" fmla="*/ 251 h 548"/>
              <a:gd name="T2" fmla="*/ 247 w 494"/>
              <a:gd name="T3" fmla="*/ 251 h 548"/>
              <a:gd name="T4" fmla="*/ 26 w 494"/>
              <a:gd name="T5" fmla="*/ 206 h 548"/>
              <a:gd name="T6" fmla="*/ 26 w 494"/>
              <a:gd name="T7" fmla="*/ 106 h 548"/>
              <a:gd name="T8" fmla="*/ 247 w 494"/>
              <a:gd name="T9" fmla="*/ 143 h 548"/>
              <a:gd name="T10" fmla="*/ 467 w 494"/>
              <a:gd name="T11" fmla="*/ 106 h 548"/>
              <a:gd name="T12" fmla="*/ 467 w 494"/>
              <a:gd name="T13" fmla="*/ 206 h 548"/>
              <a:gd name="T14" fmla="*/ 247 w 494"/>
              <a:gd name="T15" fmla="*/ 251 h 548"/>
              <a:gd name="T16" fmla="*/ 247 w 494"/>
              <a:gd name="T17" fmla="*/ 386 h 548"/>
              <a:gd name="T18" fmla="*/ 247 w 494"/>
              <a:gd name="T19" fmla="*/ 386 h 548"/>
              <a:gd name="T20" fmla="*/ 26 w 494"/>
              <a:gd name="T21" fmla="*/ 341 h 548"/>
              <a:gd name="T22" fmla="*/ 26 w 494"/>
              <a:gd name="T23" fmla="*/ 241 h 548"/>
              <a:gd name="T24" fmla="*/ 247 w 494"/>
              <a:gd name="T25" fmla="*/ 278 h 548"/>
              <a:gd name="T26" fmla="*/ 467 w 494"/>
              <a:gd name="T27" fmla="*/ 241 h 548"/>
              <a:gd name="T28" fmla="*/ 467 w 494"/>
              <a:gd name="T29" fmla="*/ 341 h 548"/>
              <a:gd name="T30" fmla="*/ 247 w 494"/>
              <a:gd name="T31" fmla="*/ 386 h 548"/>
              <a:gd name="T32" fmla="*/ 247 w 494"/>
              <a:gd name="T33" fmla="*/ 521 h 548"/>
              <a:gd name="T34" fmla="*/ 247 w 494"/>
              <a:gd name="T35" fmla="*/ 521 h 548"/>
              <a:gd name="T36" fmla="*/ 26 w 494"/>
              <a:gd name="T37" fmla="*/ 475 h 548"/>
              <a:gd name="T38" fmla="*/ 26 w 494"/>
              <a:gd name="T39" fmla="*/ 376 h 548"/>
              <a:gd name="T40" fmla="*/ 247 w 494"/>
              <a:gd name="T41" fmla="*/ 413 h 548"/>
              <a:gd name="T42" fmla="*/ 467 w 494"/>
              <a:gd name="T43" fmla="*/ 376 h 548"/>
              <a:gd name="T44" fmla="*/ 467 w 494"/>
              <a:gd name="T45" fmla="*/ 475 h 548"/>
              <a:gd name="T46" fmla="*/ 247 w 494"/>
              <a:gd name="T47" fmla="*/ 521 h 548"/>
              <a:gd name="T48" fmla="*/ 247 w 494"/>
              <a:gd name="T49" fmla="*/ 26 h 548"/>
              <a:gd name="T50" fmla="*/ 247 w 494"/>
              <a:gd name="T51" fmla="*/ 26 h 548"/>
              <a:gd name="T52" fmla="*/ 467 w 494"/>
              <a:gd name="T53" fmla="*/ 71 h 548"/>
              <a:gd name="T54" fmla="*/ 247 w 494"/>
              <a:gd name="T55" fmla="*/ 117 h 548"/>
              <a:gd name="T56" fmla="*/ 26 w 494"/>
              <a:gd name="T57" fmla="*/ 71 h 548"/>
              <a:gd name="T58" fmla="*/ 247 w 494"/>
              <a:gd name="T59" fmla="*/ 26 h 548"/>
              <a:gd name="T60" fmla="*/ 247 w 494"/>
              <a:gd name="T61" fmla="*/ 0 h 548"/>
              <a:gd name="T62" fmla="*/ 247 w 494"/>
              <a:gd name="T63" fmla="*/ 0 h 548"/>
              <a:gd name="T64" fmla="*/ 0 w 494"/>
              <a:gd name="T65" fmla="*/ 71 h 548"/>
              <a:gd name="T66" fmla="*/ 0 w 494"/>
              <a:gd name="T67" fmla="*/ 475 h 548"/>
              <a:gd name="T68" fmla="*/ 247 w 494"/>
              <a:gd name="T69" fmla="*/ 548 h 548"/>
              <a:gd name="T70" fmla="*/ 494 w 494"/>
              <a:gd name="T71" fmla="*/ 475 h 548"/>
              <a:gd name="T72" fmla="*/ 494 w 494"/>
              <a:gd name="T73" fmla="*/ 71 h 548"/>
              <a:gd name="T74" fmla="*/ 247 w 494"/>
              <a:gd name="T75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4" h="548">
                <a:moveTo>
                  <a:pt x="247" y="251"/>
                </a:moveTo>
                <a:lnTo>
                  <a:pt x="247" y="251"/>
                </a:lnTo>
                <a:cubicBezTo>
                  <a:pt x="101" y="251"/>
                  <a:pt x="26" y="219"/>
                  <a:pt x="26" y="206"/>
                </a:cubicBezTo>
                <a:lnTo>
                  <a:pt x="26" y="106"/>
                </a:lnTo>
                <a:cubicBezTo>
                  <a:pt x="70" y="131"/>
                  <a:pt x="160" y="143"/>
                  <a:pt x="247" y="143"/>
                </a:cubicBezTo>
                <a:cubicBezTo>
                  <a:pt x="333" y="143"/>
                  <a:pt x="423" y="131"/>
                  <a:pt x="467" y="106"/>
                </a:cubicBezTo>
                <a:lnTo>
                  <a:pt x="467" y="206"/>
                </a:lnTo>
                <a:cubicBezTo>
                  <a:pt x="467" y="219"/>
                  <a:pt x="392" y="251"/>
                  <a:pt x="247" y="251"/>
                </a:cubicBezTo>
                <a:close/>
                <a:moveTo>
                  <a:pt x="247" y="386"/>
                </a:moveTo>
                <a:lnTo>
                  <a:pt x="247" y="386"/>
                </a:lnTo>
                <a:cubicBezTo>
                  <a:pt x="101" y="386"/>
                  <a:pt x="26" y="354"/>
                  <a:pt x="26" y="341"/>
                </a:cubicBezTo>
                <a:lnTo>
                  <a:pt x="26" y="241"/>
                </a:lnTo>
                <a:cubicBezTo>
                  <a:pt x="70" y="266"/>
                  <a:pt x="160" y="278"/>
                  <a:pt x="247" y="278"/>
                </a:cubicBezTo>
                <a:cubicBezTo>
                  <a:pt x="333" y="278"/>
                  <a:pt x="423" y="266"/>
                  <a:pt x="467" y="241"/>
                </a:cubicBezTo>
                <a:lnTo>
                  <a:pt x="467" y="341"/>
                </a:lnTo>
                <a:cubicBezTo>
                  <a:pt x="467" y="354"/>
                  <a:pt x="392" y="386"/>
                  <a:pt x="247" y="386"/>
                </a:cubicBezTo>
                <a:close/>
                <a:moveTo>
                  <a:pt x="247" y="521"/>
                </a:moveTo>
                <a:lnTo>
                  <a:pt x="247" y="521"/>
                </a:lnTo>
                <a:cubicBezTo>
                  <a:pt x="101" y="521"/>
                  <a:pt x="26" y="489"/>
                  <a:pt x="26" y="475"/>
                </a:cubicBezTo>
                <a:lnTo>
                  <a:pt x="26" y="376"/>
                </a:lnTo>
                <a:cubicBezTo>
                  <a:pt x="70" y="401"/>
                  <a:pt x="160" y="413"/>
                  <a:pt x="247" y="413"/>
                </a:cubicBezTo>
                <a:cubicBezTo>
                  <a:pt x="333" y="413"/>
                  <a:pt x="423" y="401"/>
                  <a:pt x="467" y="376"/>
                </a:cubicBezTo>
                <a:lnTo>
                  <a:pt x="467" y="475"/>
                </a:lnTo>
                <a:cubicBezTo>
                  <a:pt x="467" y="489"/>
                  <a:pt x="392" y="521"/>
                  <a:pt x="247" y="521"/>
                </a:cubicBezTo>
                <a:close/>
                <a:moveTo>
                  <a:pt x="247" y="26"/>
                </a:moveTo>
                <a:lnTo>
                  <a:pt x="247" y="26"/>
                </a:lnTo>
                <a:cubicBezTo>
                  <a:pt x="392" y="26"/>
                  <a:pt x="467" y="57"/>
                  <a:pt x="467" y="71"/>
                </a:cubicBezTo>
                <a:cubicBezTo>
                  <a:pt x="467" y="85"/>
                  <a:pt x="392" y="117"/>
                  <a:pt x="247" y="117"/>
                </a:cubicBezTo>
                <a:cubicBezTo>
                  <a:pt x="101" y="117"/>
                  <a:pt x="26" y="85"/>
                  <a:pt x="26" y="71"/>
                </a:cubicBezTo>
                <a:cubicBezTo>
                  <a:pt x="26" y="57"/>
                  <a:pt x="101" y="26"/>
                  <a:pt x="247" y="26"/>
                </a:cubicBezTo>
                <a:close/>
                <a:moveTo>
                  <a:pt x="247" y="0"/>
                </a:moveTo>
                <a:lnTo>
                  <a:pt x="247" y="0"/>
                </a:lnTo>
                <a:cubicBezTo>
                  <a:pt x="128" y="0"/>
                  <a:pt x="0" y="21"/>
                  <a:pt x="0" y="71"/>
                </a:cubicBezTo>
                <a:lnTo>
                  <a:pt x="0" y="475"/>
                </a:lnTo>
                <a:cubicBezTo>
                  <a:pt x="0" y="525"/>
                  <a:pt x="128" y="548"/>
                  <a:pt x="247" y="548"/>
                </a:cubicBezTo>
                <a:cubicBezTo>
                  <a:pt x="365" y="548"/>
                  <a:pt x="494" y="525"/>
                  <a:pt x="494" y="475"/>
                </a:cubicBezTo>
                <a:lnTo>
                  <a:pt x="494" y="71"/>
                </a:lnTo>
                <a:cubicBezTo>
                  <a:pt x="494" y="21"/>
                  <a:pt x="365" y="0"/>
                  <a:pt x="247" y="0"/>
                </a:cubicBez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53F27E1-882E-44FE-B203-7DBF5E027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43" name="Graphic 9" descr="Cloud">
            <a:extLst>
              <a:ext uri="{FF2B5EF4-FFF2-40B4-BE49-F238E27FC236}">
                <a16:creationId xmlns:a16="http://schemas.microsoft.com/office/drawing/2014/main" id="{C46D89F6-A104-49E2-861E-926098C2DD79}"/>
              </a:ext>
            </a:extLst>
          </p:cNvPr>
          <p:cNvSpPr/>
          <p:nvPr/>
        </p:nvSpPr>
        <p:spPr>
          <a:xfrm>
            <a:off x="9165817" y="2742706"/>
            <a:ext cx="2901221" cy="1737163"/>
          </a:xfrm>
          <a:custGeom>
            <a:avLst/>
            <a:gdLst>
              <a:gd name="connsiteX0" fmla="*/ 3320359 w 3853369"/>
              <a:gd name="connsiteY0" fmla="*/ 1131143 h 2225802"/>
              <a:gd name="connsiteX1" fmla="*/ 3274485 w 3853369"/>
              <a:gd name="connsiteY1" fmla="*/ 1131143 h 2225802"/>
              <a:gd name="connsiteX2" fmla="*/ 3274485 w 3853369"/>
              <a:gd name="connsiteY2" fmla="*/ 1131143 h 2225802"/>
              <a:gd name="connsiteX3" fmla="*/ 2985483 w 3853369"/>
              <a:gd name="connsiteY3" fmla="*/ 553382 h 2225802"/>
              <a:gd name="connsiteX4" fmla="*/ 2357016 w 3853369"/>
              <a:gd name="connsiteY4" fmla="*/ 463403 h 2225802"/>
              <a:gd name="connsiteX5" fmla="*/ 1430373 w 3853369"/>
              <a:gd name="connsiteY5" fmla="*/ 22978 h 2225802"/>
              <a:gd name="connsiteX6" fmla="*/ 797319 w 3853369"/>
              <a:gd name="connsiteY6" fmla="*/ 846998 h 2225802"/>
              <a:gd name="connsiteX7" fmla="*/ 797319 w 3853369"/>
              <a:gd name="connsiteY7" fmla="*/ 856470 h 2225802"/>
              <a:gd name="connsiteX8" fmla="*/ 136741 w 3853369"/>
              <a:gd name="connsiteY8" fmla="*/ 1131143 h 2225802"/>
              <a:gd name="connsiteX9" fmla="*/ 63344 w 3853369"/>
              <a:gd name="connsiteY9" fmla="*/ 1860449 h 2225802"/>
              <a:gd name="connsiteX10" fmla="*/ 655111 w 3853369"/>
              <a:gd name="connsiteY10" fmla="*/ 2267724 h 2225802"/>
              <a:gd name="connsiteX11" fmla="*/ 655111 w 3853369"/>
              <a:gd name="connsiteY11" fmla="*/ 2272459 h 2225802"/>
              <a:gd name="connsiteX12" fmla="*/ 3315771 w 3853369"/>
              <a:gd name="connsiteY12" fmla="*/ 2272459 h 2225802"/>
              <a:gd name="connsiteX13" fmla="*/ 3866253 w 3853369"/>
              <a:gd name="connsiteY13" fmla="*/ 1704169 h 2225802"/>
              <a:gd name="connsiteX14" fmla="*/ 3320359 w 3853369"/>
              <a:gd name="connsiteY14" fmla="*/ 1131143 h 2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369" h="2225802">
                <a:moveTo>
                  <a:pt x="3320359" y="1131143"/>
                </a:moveTo>
                <a:cubicBezTo>
                  <a:pt x="3306597" y="1131143"/>
                  <a:pt x="3288247" y="1131143"/>
                  <a:pt x="3274485" y="1131143"/>
                </a:cubicBezTo>
                <a:cubicBezTo>
                  <a:pt x="3274485" y="1131143"/>
                  <a:pt x="3274485" y="1131143"/>
                  <a:pt x="3274485" y="1131143"/>
                </a:cubicBezTo>
                <a:cubicBezTo>
                  <a:pt x="3274485" y="899092"/>
                  <a:pt x="3164389" y="685983"/>
                  <a:pt x="2985483" y="553382"/>
                </a:cubicBezTo>
                <a:cubicBezTo>
                  <a:pt x="2801989" y="420781"/>
                  <a:pt x="2568034" y="387631"/>
                  <a:pt x="2357016" y="463403"/>
                </a:cubicBezTo>
                <a:cubicBezTo>
                  <a:pt x="2182697" y="112957"/>
                  <a:pt x="1797360" y="-67001"/>
                  <a:pt x="1430373" y="22978"/>
                </a:cubicBezTo>
                <a:cubicBezTo>
                  <a:pt x="1063385" y="112957"/>
                  <a:pt x="797319" y="453931"/>
                  <a:pt x="797319" y="846998"/>
                </a:cubicBezTo>
                <a:cubicBezTo>
                  <a:pt x="797319" y="846998"/>
                  <a:pt x="797319" y="851734"/>
                  <a:pt x="797319" y="856470"/>
                </a:cubicBezTo>
                <a:cubicBezTo>
                  <a:pt x="545015" y="813848"/>
                  <a:pt x="292711" y="922770"/>
                  <a:pt x="136741" y="1131143"/>
                </a:cubicBezTo>
                <a:cubicBezTo>
                  <a:pt x="-14641" y="1344252"/>
                  <a:pt x="-42165" y="1623661"/>
                  <a:pt x="63344" y="1860449"/>
                </a:cubicBezTo>
                <a:cubicBezTo>
                  <a:pt x="173440" y="2097237"/>
                  <a:pt x="402807" y="2253516"/>
                  <a:pt x="655111" y="2267724"/>
                </a:cubicBezTo>
                <a:lnTo>
                  <a:pt x="655111" y="2272459"/>
                </a:lnTo>
                <a:lnTo>
                  <a:pt x="3315771" y="2272459"/>
                </a:lnTo>
                <a:cubicBezTo>
                  <a:pt x="3618536" y="2272459"/>
                  <a:pt x="3866253" y="2016729"/>
                  <a:pt x="3866253" y="1704169"/>
                </a:cubicBezTo>
                <a:cubicBezTo>
                  <a:pt x="3866253" y="1391610"/>
                  <a:pt x="3623124" y="1131143"/>
                  <a:pt x="3320359" y="1131143"/>
                </a:cubicBezTo>
                <a:close/>
              </a:path>
            </a:pathLst>
          </a:custGeom>
          <a:noFill/>
          <a:ln w="45839" cap="flat">
            <a:solidFill>
              <a:srgbClr val="00206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Freeform 148">
            <a:extLst>
              <a:ext uri="{FF2B5EF4-FFF2-40B4-BE49-F238E27FC236}">
                <a16:creationId xmlns:a16="http://schemas.microsoft.com/office/drawing/2014/main" id="{4B74B44E-342E-49E7-B6B1-9140261FA1D9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155603" y="3268467"/>
            <a:ext cx="921648" cy="1012302"/>
          </a:xfrm>
          <a:custGeom>
            <a:avLst/>
            <a:gdLst>
              <a:gd name="T0" fmla="*/ 247 w 494"/>
              <a:gd name="T1" fmla="*/ 251 h 548"/>
              <a:gd name="T2" fmla="*/ 247 w 494"/>
              <a:gd name="T3" fmla="*/ 251 h 548"/>
              <a:gd name="T4" fmla="*/ 26 w 494"/>
              <a:gd name="T5" fmla="*/ 206 h 548"/>
              <a:gd name="T6" fmla="*/ 26 w 494"/>
              <a:gd name="T7" fmla="*/ 106 h 548"/>
              <a:gd name="T8" fmla="*/ 247 w 494"/>
              <a:gd name="T9" fmla="*/ 143 h 548"/>
              <a:gd name="T10" fmla="*/ 467 w 494"/>
              <a:gd name="T11" fmla="*/ 106 h 548"/>
              <a:gd name="T12" fmla="*/ 467 w 494"/>
              <a:gd name="T13" fmla="*/ 206 h 548"/>
              <a:gd name="T14" fmla="*/ 247 w 494"/>
              <a:gd name="T15" fmla="*/ 251 h 548"/>
              <a:gd name="T16" fmla="*/ 247 w 494"/>
              <a:gd name="T17" fmla="*/ 386 h 548"/>
              <a:gd name="T18" fmla="*/ 247 w 494"/>
              <a:gd name="T19" fmla="*/ 386 h 548"/>
              <a:gd name="T20" fmla="*/ 26 w 494"/>
              <a:gd name="T21" fmla="*/ 341 h 548"/>
              <a:gd name="T22" fmla="*/ 26 w 494"/>
              <a:gd name="T23" fmla="*/ 241 h 548"/>
              <a:gd name="T24" fmla="*/ 247 w 494"/>
              <a:gd name="T25" fmla="*/ 278 h 548"/>
              <a:gd name="T26" fmla="*/ 467 w 494"/>
              <a:gd name="T27" fmla="*/ 241 h 548"/>
              <a:gd name="T28" fmla="*/ 467 w 494"/>
              <a:gd name="T29" fmla="*/ 341 h 548"/>
              <a:gd name="T30" fmla="*/ 247 w 494"/>
              <a:gd name="T31" fmla="*/ 386 h 548"/>
              <a:gd name="T32" fmla="*/ 247 w 494"/>
              <a:gd name="T33" fmla="*/ 521 h 548"/>
              <a:gd name="T34" fmla="*/ 247 w 494"/>
              <a:gd name="T35" fmla="*/ 521 h 548"/>
              <a:gd name="T36" fmla="*/ 26 w 494"/>
              <a:gd name="T37" fmla="*/ 475 h 548"/>
              <a:gd name="T38" fmla="*/ 26 w 494"/>
              <a:gd name="T39" fmla="*/ 376 h 548"/>
              <a:gd name="T40" fmla="*/ 247 w 494"/>
              <a:gd name="T41" fmla="*/ 413 h 548"/>
              <a:gd name="T42" fmla="*/ 467 w 494"/>
              <a:gd name="T43" fmla="*/ 376 h 548"/>
              <a:gd name="T44" fmla="*/ 467 w 494"/>
              <a:gd name="T45" fmla="*/ 475 h 548"/>
              <a:gd name="T46" fmla="*/ 247 w 494"/>
              <a:gd name="T47" fmla="*/ 521 h 548"/>
              <a:gd name="T48" fmla="*/ 247 w 494"/>
              <a:gd name="T49" fmla="*/ 26 h 548"/>
              <a:gd name="T50" fmla="*/ 247 w 494"/>
              <a:gd name="T51" fmla="*/ 26 h 548"/>
              <a:gd name="T52" fmla="*/ 467 w 494"/>
              <a:gd name="T53" fmla="*/ 71 h 548"/>
              <a:gd name="T54" fmla="*/ 247 w 494"/>
              <a:gd name="T55" fmla="*/ 117 h 548"/>
              <a:gd name="T56" fmla="*/ 26 w 494"/>
              <a:gd name="T57" fmla="*/ 71 h 548"/>
              <a:gd name="T58" fmla="*/ 247 w 494"/>
              <a:gd name="T59" fmla="*/ 26 h 548"/>
              <a:gd name="T60" fmla="*/ 247 w 494"/>
              <a:gd name="T61" fmla="*/ 0 h 548"/>
              <a:gd name="T62" fmla="*/ 247 w 494"/>
              <a:gd name="T63" fmla="*/ 0 h 548"/>
              <a:gd name="T64" fmla="*/ 0 w 494"/>
              <a:gd name="T65" fmla="*/ 71 h 548"/>
              <a:gd name="T66" fmla="*/ 0 w 494"/>
              <a:gd name="T67" fmla="*/ 475 h 548"/>
              <a:gd name="T68" fmla="*/ 247 w 494"/>
              <a:gd name="T69" fmla="*/ 548 h 548"/>
              <a:gd name="T70" fmla="*/ 494 w 494"/>
              <a:gd name="T71" fmla="*/ 475 h 548"/>
              <a:gd name="T72" fmla="*/ 494 w 494"/>
              <a:gd name="T73" fmla="*/ 71 h 548"/>
              <a:gd name="T74" fmla="*/ 247 w 494"/>
              <a:gd name="T75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4" h="548">
                <a:moveTo>
                  <a:pt x="247" y="251"/>
                </a:moveTo>
                <a:lnTo>
                  <a:pt x="247" y="251"/>
                </a:lnTo>
                <a:cubicBezTo>
                  <a:pt x="101" y="251"/>
                  <a:pt x="26" y="219"/>
                  <a:pt x="26" y="206"/>
                </a:cubicBezTo>
                <a:lnTo>
                  <a:pt x="26" y="106"/>
                </a:lnTo>
                <a:cubicBezTo>
                  <a:pt x="70" y="131"/>
                  <a:pt x="160" y="143"/>
                  <a:pt x="247" y="143"/>
                </a:cubicBezTo>
                <a:cubicBezTo>
                  <a:pt x="333" y="143"/>
                  <a:pt x="423" y="131"/>
                  <a:pt x="467" y="106"/>
                </a:cubicBezTo>
                <a:lnTo>
                  <a:pt x="467" y="206"/>
                </a:lnTo>
                <a:cubicBezTo>
                  <a:pt x="467" y="219"/>
                  <a:pt x="392" y="251"/>
                  <a:pt x="247" y="251"/>
                </a:cubicBezTo>
                <a:close/>
                <a:moveTo>
                  <a:pt x="247" y="386"/>
                </a:moveTo>
                <a:lnTo>
                  <a:pt x="247" y="386"/>
                </a:lnTo>
                <a:cubicBezTo>
                  <a:pt x="101" y="386"/>
                  <a:pt x="26" y="354"/>
                  <a:pt x="26" y="341"/>
                </a:cubicBezTo>
                <a:lnTo>
                  <a:pt x="26" y="241"/>
                </a:lnTo>
                <a:cubicBezTo>
                  <a:pt x="70" y="266"/>
                  <a:pt x="160" y="278"/>
                  <a:pt x="247" y="278"/>
                </a:cubicBezTo>
                <a:cubicBezTo>
                  <a:pt x="333" y="278"/>
                  <a:pt x="423" y="266"/>
                  <a:pt x="467" y="241"/>
                </a:cubicBezTo>
                <a:lnTo>
                  <a:pt x="467" y="341"/>
                </a:lnTo>
                <a:cubicBezTo>
                  <a:pt x="467" y="354"/>
                  <a:pt x="392" y="386"/>
                  <a:pt x="247" y="386"/>
                </a:cubicBezTo>
                <a:close/>
                <a:moveTo>
                  <a:pt x="247" y="521"/>
                </a:moveTo>
                <a:lnTo>
                  <a:pt x="247" y="521"/>
                </a:lnTo>
                <a:cubicBezTo>
                  <a:pt x="101" y="521"/>
                  <a:pt x="26" y="489"/>
                  <a:pt x="26" y="475"/>
                </a:cubicBezTo>
                <a:lnTo>
                  <a:pt x="26" y="376"/>
                </a:lnTo>
                <a:cubicBezTo>
                  <a:pt x="70" y="401"/>
                  <a:pt x="160" y="413"/>
                  <a:pt x="247" y="413"/>
                </a:cubicBezTo>
                <a:cubicBezTo>
                  <a:pt x="333" y="413"/>
                  <a:pt x="423" y="401"/>
                  <a:pt x="467" y="376"/>
                </a:cubicBezTo>
                <a:lnTo>
                  <a:pt x="467" y="475"/>
                </a:lnTo>
                <a:cubicBezTo>
                  <a:pt x="467" y="489"/>
                  <a:pt x="392" y="521"/>
                  <a:pt x="247" y="521"/>
                </a:cubicBezTo>
                <a:close/>
                <a:moveTo>
                  <a:pt x="247" y="26"/>
                </a:moveTo>
                <a:lnTo>
                  <a:pt x="247" y="26"/>
                </a:lnTo>
                <a:cubicBezTo>
                  <a:pt x="392" y="26"/>
                  <a:pt x="467" y="57"/>
                  <a:pt x="467" y="71"/>
                </a:cubicBezTo>
                <a:cubicBezTo>
                  <a:pt x="467" y="85"/>
                  <a:pt x="392" y="117"/>
                  <a:pt x="247" y="117"/>
                </a:cubicBezTo>
                <a:cubicBezTo>
                  <a:pt x="101" y="117"/>
                  <a:pt x="26" y="85"/>
                  <a:pt x="26" y="71"/>
                </a:cubicBezTo>
                <a:cubicBezTo>
                  <a:pt x="26" y="57"/>
                  <a:pt x="101" y="26"/>
                  <a:pt x="247" y="26"/>
                </a:cubicBezTo>
                <a:close/>
                <a:moveTo>
                  <a:pt x="247" y="0"/>
                </a:moveTo>
                <a:lnTo>
                  <a:pt x="247" y="0"/>
                </a:lnTo>
                <a:cubicBezTo>
                  <a:pt x="128" y="0"/>
                  <a:pt x="0" y="21"/>
                  <a:pt x="0" y="71"/>
                </a:cubicBezTo>
                <a:lnTo>
                  <a:pt x="0" y="475"/>
                </a:lnTo>
                <a:cubicBezTo>
                  <a:pt x="0" y="525"/>
                  <a:pt x="128" y="548"/>
                  <a:pt x="247" y="548"/>
                </a:cubicBezTo>
                <a:cubicBezTo>
                  <a:pt x="365" y="548"/>
                  <a:pt x="494" y="525"/>
                  <a:pt x="494" y="475"/>
                </a:cubicBezTo>
                <a:lnTo>
                  <a:pt x="494" y="71"/>
                </a:lnTo>
                <a:cubicBezTo>
                  <a:pt x="494" y="21"/>
                  <a:pt x="365" y="0"/>
                  <a:pt x="247" y="0"/>
                </a:cubicBez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5" name="Picture 4" descr="Image result for google map icon">
            <a:extLst>
              <a:ext uri="{FF2B5EF4-FFF2-40B4-BE49-F238E27FC236}">
                <a16:creationId xmlns:a16="http://schemas.microsoft.com/office/drawing/2014/main" id="{5485AF1C-4ADE-40E0-91CF-F4476399B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20130" r="32347" b="16949"/>
          <a:stretch/>
        </p:blipFill>
        <p:spPr bwMode="auto">
          <a:xfrm rot="887427">
            <a:off x="10634155" y="3749961"/>
            <a:ext cx="774885" cy="7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2">
            <a:extLst>
              <a:ext uri="{FF2B5EF4-FFF2-40B4-BE49-F238E27FC236}">
                <a16:creationId xmlns:a16="http://schemas.microsoft.com/office/drawing/2014/main" id="{9512571C-2255-4D85-A1A8-7226621DC7A5}"/>
              </a:ext>
            </a:extLst>
          </p:cNvPr>
          <p:cNvSpPr txBox="1">
            <a:spLocks/>
          </p:cNvSpPr>
          <p:nvPr/>
        </p:nvSpPr>
        <p:spPr>
          <a:xfrm>
            <a:off x="5617059" y="4648701"/>
            <a:ext cx="957882" cy="434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>
                <a:latin typeface="LTC SquareFace Pro" pitchFamily="50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703961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  <p:bldP spid="41" grpId="0" animBg="1"/>
      <p:bldP spid="43" grpId="0" animBg="1"/>
      <p:bldP spid="44" grpId="0" animBg="1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SORTING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558713"/>
              </p:ext>
            </p:extLst>
          </p:nvPr>
        </p:nvGraphicFramePr>
        <p:xfrm>
          <a:off x="323850" y="1447798"/>
          <a:ext cx="11516695" cy="329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City, 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Lat. / Long.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Follow up w/ supplier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ZIP Lat. / Long.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D1E0A9B-B39C-49A9-9896-06EF65E7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0045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7F9F0-0523-430E-85F9-DF9882656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44" b="30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481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BB31FF8-5CF7-460E-A826-CCE8F6BEA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1F5923C-5ABA-4576-A854-856FBAE7B677}"/>
              </a:ext>
            </a:extLst>
          </p:cNvPr>
          <p:cNvGrpSpPr/>
          <p:nvPr/>
        </p:nvGrpSpPr>
        <p:grpSpPr>
          <a:xfrm>
            <a:off x="542150" y="228153"/>
            <a:ext cx="11107700" cy="6401693"/>
            <a:chOff x="542150" y="228153"/>
            <a:chExt cx="11107700" cy="64016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CDEC21-3621-46BF-854D-83CD11AC9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150" y="228153"/>
              <a:ext cx="11107700" cy="64016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1068354" y="5441184"/>
              <a:ext cx="36179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</a:t>
              </a:r>
              <a:r>
                <a:rPr lang="en-US" dirty="0">
                  <a:latin typeface="LTC SquareFace Pro" pitchFamily="50" charset="0"/>
                </a:rPr>
                <a:t>E-COMM</a:t>
              </a: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 AND RETAIL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B0778-EC00-4469-A54E-8BC6C1F1BBF9}"/>
                </a:ext>
              </a:extLst>
            </p:cNvPr>
            <p:cNvSpPr txBox="1"/>
            <p:nvPr/>
          </p:nvSpPr>
          <p:spPr>
            <a:xfrm>
              <a:off x="2351314" y="445861"/>
              <a:ext cx="2046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= E COMM</a:t>
              </a:r>
            </a:p>
            <a:p>
              <a:pPr lvl="0">
                <a:defRPr/>
              </a:pP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= RETAIL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76A84-6ECF-4FDC-9001-C7E3E9EFE494}"/>
                </a:ext>
              </a:extLst>
            </p:cNvPr>
            <p:cNvSpPr/>
            <p:nvPr/>
          </p:nvSpPr>
          <p:spPr>
            <a:xfrm>
              <a:off x="2046514" y="858637"/>
              <a:ext cx="304800" cy="21771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22C9F5-C0EC-4A0F-95F8-3ADF85CBC42B}"/>
                </a:ext>
              </a:extLst>
            </p:cNvPr>
            <p:cNvSpPr/>
            <p:nvPr/>
          </p:nvSpPr>
          <p:spPr>
            <a:xfrm>
              <a:off x="2046514" y="563828"/>
              <a:ext cx="304800" cy="217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5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9B8C5-929D-4726-82C2-A92D2CFEF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30F2DB8-F611-4A9E-AA07-4F2E65D6DCCE}"/>
              </a:ext>
            </a:extLst>
          </p:cNvPr>
          <p:cNvGrpSpPr/>
          <p:nvPr/>
        </p:nvGrpSpPr>
        <p:grpSpPr>
          <a:xfrm>
            <a:off x="535422" y="228600"/>
            <a:ext cx="11121155" cy="6400800"/>
            <a:chOff x="535422" y="228600"/>
            <a:chExt cx="11121155" cy="6400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768AA25-7AAE-4AE8-99D8-8A2DA8E5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22" y="228600"/>
              <a:ext cx="11121155" cy="6400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1096929" y="5441184"/>
              <a:ext cx="36560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</a:t>
              </a:r>
              <a:r>
                <a:rPr lang="en-US" dirty="0">
                  <a:latin typeface="LTC SquareFace Pro" pitchFamily="50" charset="0"/>
                </a:rPr>
                <a:t>E-COMM</a:t>
              </a: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 AND RETAIL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B0778-EC00-4469-A54E-8BC6C1F1BBF9}"/>
                </a:ext>
              </a:extLst>
            </p:cNvPr>
            <p:cNvSpPr txBox="1"/>
            <p:nvPr/>
          </p:nvSpPr>
          <p:spPr>
            <a:xfrm>
              <a:off x="2351314" y="445861"/>
              <a:ext cx="2046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= E COMM</a:t>
              </a:r>
            </a:p>
            <a:p>
              <a:pPr lvl="0">
                <a:defRPr/>
              </a:pP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= RETAIL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76A84-6ECF-4FDC-9001-C7E3E9EFE494}"/>
                </a:ext>
              </a:extLst>
            </p:cNvPr>
            <p:cNvSpPr/>
            <p:nvPr/>
          </p:nvSpPr>
          <p:spPr>
            <a:xfrm>
              <a:off x="2046514" y="858637"/>
              <a:ext cx="304800" cy="21771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22C9F5-C0EC-4A0F-95F8-3ADF85CBC42B}"/>
                </a:ext>
              </a:extLst>
            </p:cNvPr>
            <p:cNvSpPr/>
            <p:nvPr/>
          </p:nvSpPr>
          <p:spPr>
            <a:xfrm>
              <a:off x="2046514" y="563828"/>
              <a:ext cx="304800" cy="217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3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E54781D-F0FA-4A98-BC76-260531BF0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5AA34C-825D-43E3-BAE6-B035409E9311}"/>
              </a:ext>
            </a:extLst>
          </p:cNvPr>
          <p:cNvGrpSpPr/>
          <p:nvPr/>
        </p:nvGrpSpPr>
        <p:grpSpPr>
          <a:xfrm>
            <a:off x="189737" y="136033"/>
            <a:ext cx="11867150" cy="6585934"/>
            <a:chOff x="189737" y="136033"/>
            <a:chExt cx="11867150" cy="65859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60DA0C-9A64-4AE1-9C7F-37548350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37" y="136033"/>
              <a:ext cx="7211521" cy="4156211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768AA25-7AAE-4AE8-99D8-8A2DA8E5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5624" y="2565756"/>
              <a:ext cx="7221263" cy="4156211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802CBA-A867-4B97-B67E-222F8DE4FB6D}"/>
                </a:ext>
              </a:extLst>
            </p:cNvPr>
            <p:cNvSpPr txBox="1"/>
            <p:nvPr/>
          </p:nvSpPr>
          <p:spPr>
            <a:xfrm>
              <a:off x="5339143" y="5912716"/>
              <a:ext cx="2442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</a:t>
              </a:r>
              <a:r>
                <a:rPr lang="en-US" sz="1200" dirty="0">
                  <a:latin typeface="LTC SquareFace Pro" pitchFamily="50" charset="0"/>
                </a:rPr>
                <a:t>E-COMM</a:t>
              </a:r>
              <a:r>
                <a:rPr lang="en-US" sz="1200" dirty="0">
                  <a:solidFill>
                    <a:srgbClr val="1F2656"/>
                  </a:solidFill>
                  <a:latin typeface="LTC SquareFace Pro" pitchFamily="50" charset="0"/>
                </a:rPr>
                <a:t> AND RETAIL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3F3163-8926-42EF-8338-492047E121BB}"/>
                </a:ext>
              </a:extLst>
            </p:cNvPr>
            <p:cNvSpPr txBox="1"/>
            <p:nvPr/>
          </p:nvSpPr>
          <p:spPr>
            <a:xfrm>
              <a:off x="1366185" y="3476062"/>
              <a:ext cx="1460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1F2656"/>
                  </a:solidFill>
                  <a:latin typeface="LTC SquareFace Pro" pitchFamily="50" charset="0"/>
                </a:rPr>
                <a:t>= E COMM</a:t>
              </a:r>
            </a:p>
            <a:p>
              <a:pPr lvl="0">
                <a:defRPr/>
              </a:pPr>
              <a:r>
                <a:rPr lang="en-US" sz="1400" dirty="0">
                  <a:solidFill>
                    <a:srgbClr val="1F2656"/>
                  </a:solidFill>
                  <a:latin typeface="LTC SquareFace Pro" pitchFamily="50" charset="0"/>
                </a:rPr>
                <a:t>= RETAIL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3B00B3-2597-41B5-A382-3613D4793954}"/>
                </a:ext>
              </a:extLst>
            </p:cNvPr>
            <p:cNvSpPr/>
            <p:nvPr/>
          </p:nvSpPr>
          <p:spPr>
            <a:xfrm>
              <a:off x="1175774" y="3813953"/>
              <a:ext cx="217546" cy="1457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A6F171-54E8-4D68-ABC8-E740DEDC3A5E}"/>
                </a:ext>
              </a:extLst>
            </p:cNvPr>
            <p:cNvSpPr/>
            <p:nvPr/>
          </p:nvSpPr>
          <p:spPr>
            <a:xfrm>
              <a:off x="1167689" y="3592036"/>
              <a:ext cx="217546" cy="1457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927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3BD13A-5528-4BAA-B503-436F7E1FE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52" y="316314"/>
            <a:ext cx="11311093" cy="619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06014-AC0B-41FE-97D3-A2F57CCD5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DC5595-EE00-4DFF-BD44-CCF9E59B21CD}"/>
              </a:ext>
            </a:extLst>
          </p:cNvPr>
          <p:cNvSpPr txBox="1"/>
          <p:nvPr/>
        </p:nvSpPr>
        <p:spPr>
          <a:xfrm>
            <a:off x="511699" y="5778826"/>
            <a:ext cx="261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rPr>
              <a:t>SAMPLED CUSTOMER </a:t>
            </a:r>
          </a:p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rPr>
              <a:t>DISTRIBUTION FOR </a:t>
            </a:r>
            <a:r>
              <a:rPr lang="en-US" sz="1200" dirty="0">
                <a:latin typeface="LTC SquareFace Pro" pitchFamily="50" charset="0"/>
              </a:rPr>
              <a:t>E-COMM</a:t>
            </a:r>
            <a:r>
              <a:rPr lang="en-US" sz="1200" dirty="0">
                <a:solidFill>
                  <a:srgbClr val="1F2656"/>
                </a:solidFill>
                <a:latin typeface="LTC SquareFace Pro" pitchFamily="50" charset="0"/>
              </a:rPr>
              <a:t> AND RETAIL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2656"/>
              </a:solidFill>
              <a:effectLst/>
              <a:uLnTx/>
              <a:uFillTx/>
              <a:latin typeface="LTC SquareFace Pro" pitchFamily="50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AE892-E8E7-412B-BBF7-5AD5C14100DF}"/>
              </a:ext>
            </a:extLst>
          </p:cNvPr>
          <p:cNvSpPr txBox="1"/>
          <p:nvPr/>
        </p:nvSpPr>
        <p:spPr>
          <a:xfrm>
            <a:off x="667156" y="325220"/>
            <a:ext cx="261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rPr>
              <a:t>DRINKWARE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F2656"/>
                </a:solidFill>
                <a:latin typeface="LTC SquareFace Pro" pitchFamily="50" charset="0"/>
              </a:rPr>
              <a:t>ALL CHANNELS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2656"/>
              </a:solidFill>
              <a:effectLst/>
              <a:uLnTx/>
              <a:uFillTx/>
              <a:latin typeface="LTC SquareFace Pro" pitchFamily="50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3EA79-A390-4345-B944-77336D8B32B2}"/>
              </a:ext>
            </a:extLst>
          </p:cNvPr>
          <p:cNvSpPr txBox="1"/>
          <p:nvPr/>
        </p:nvSpPr>
        <p:spPr>
          <a:xfrm>
            <a:off x="6308349" y="330744"/>
            <a:ext cx="465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rPr>
              <a:t>OUTDOOR EQUIPMENT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F2656"/>
                </a:solidFill>
                <a:latin typeface="LTC SquareFace Pro" pitchFamily="50" charset="0"/>
              </a:rPr>
              <a:t>ALL CHANNELS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2656"/>
              </a:solidFill>
              <a:effectLst/>
              <a:uLnTx/>
              <a:uFillTx/>
              <a:latin typeface="LTC SquareFace Pro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7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EAE2EB-6888-4958-8306-8C23AD468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BB8553-6891-48BF-B618-CA43DE28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3" y="806445"/>
            <a:ext cx="11251476" cy="5517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B1DD76-9567-44DE-9A49-23670E45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9" y="0"/>
            <a:ext cx="9919976" cy="663614"/>
          </a:xfrm>
        </p:spPr>
        <p:txBody>
          <a:bodyPr/>
          <a:lstStyle/>
          <a:p>
            <a:r>
              <a:rPr lang="en-US" dirty="0">
                <a:latin typeface="LTC SquareFace" panose="02000000000000000000" pitchFamily="50" charset="0"/>
              </a:rPr>
              <a:t>PEAK PURPLE: A 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A8ADE-EC00-46C5-B903-34B866FBA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270" y="5151120"/>
            <a:ext cx="7075370" cy="1077042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n w="9525">
                  <a:solidFill>
                    <a:schemeClr val="tx1"/>
                  </a:solidFill>
                </a:ln>
                <a:solidFill>
                  <a:schemeClr val="bg2"/>
                </a:solidFill>
                <a:latin typeface="LTC SquareFace Pro" pitchFamily="50" charset="0"/>
                <a:cs typeface="Times New Roman" panose="02020603050405020304" pitchFamily="18" charset="0"/>
              </a:rPr>
              <a:t>NEW POPULAR COLOR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n w="9525">
                  <a:solidFill>
                    <a:schemeClr val="tx1"/>
                  </a:solidFill>
                </a:ln>
                <a:solidFill>
                  <a:schemeClr val="bg2"/>
                </a:solidFill>
                <a:latin typeface="LTC SquareFace Pro" pitchFamily="50" charset="0"/>
                <a:cs typeface="Times New Roman" panose="02020603050405020304" pitchFamily="18" charset="0"/>
              </a:rPr>
              <a:t>PERFORMANCE TRACKING </a:t>
            </a:r>
          </a:p>
        </p:txBody>
      </p:sp>
    </p:spTree>
    <p:extLst>
      <p:ext uri="{BB962C8B-B14F-4D97-AF65-F5344CB8AC3E}">
        <p14:creationId xmlns:p14="http://schemas.microsoft.com/office/powerpoint/2010/main" val="1926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704D19-E8FF-4F6B-AB9F-11CEA48E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273548-B200-470A-8EE9-B4A2BD2B72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822121"/>
            <a:ext cx="11747715" cy="511728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TC SquareFace Pro" pitchFamily="50" charset="0"/>
              </a:rPr>
              <a:t>INTERESTING INSIGHTS LEADS TO OPPORTUNITIES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7C6CF-5D9D-4B10-9C44-2BB3137E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0"/>
            <a:ext cx="5855777" cy="8221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TC SquareFace" panose="02000000000000000000" pitchFamily="50" charset="0"/>
              </a:rPr>
              <a:t>DIAGNOSTIC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BB58-0604-45ED-8B22-135602833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44" y="1409259"/>
            <a:ext cx="8503910" cy="5024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55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704D19-E8FF-4F6B-AB9F-11CEA48E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C7C6CF-5D9D-4B10-9C44-2BB3137E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0"/>
            <a:ext cx="6485854" cy="822121"/>
          </a:xfrm>
        </p:spPr>
        <p:txBody>
          <a:bodyPr>
            <a:normAutofit/>
          </a:bodyPr>
          <a:lstStyle/>
          <a:p>
            <a:r>
              <a:rPr lang="en-US" dirty="0">
                <a:latin typeface="LTC SquareFace" panose="02000000000000000000" pitchFamily="50" charset="0"/>
              </a:rPr>
              <a:t>MAKING A 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41187-F8EE-409A-A39B-260BBF1A2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40" y="1486033"/>
            <a:ext cx="5855776" cy="3233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78754-8F7E-4F0D-AD0E-ED33BE7EF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820" y="3067064"/>
            <a:ext cx="6083998" cy="359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4ACFB-D2EF-46A3-9D5B-F0F2F4E1E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83" y="866070"/>
            <a:ext cx="6485854" cy="3853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17757E-97CF-45AF-AACB-D33D2CF0E79E}"/>
              </a:ext>
            </a:extLst>
          </p:cNvPr>
          <p:cNvSpPr/>
          <p:nvPr/>
        </p:nvSpPr>
        <p:spPr>
          <a:xfrm>
            <a:off x="10174492" y="6433536"/>
            <a:ext cx="181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https://thon.org/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508D5-9720-44FD-B7EA-4D892C2CB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4C1162-BD72-4B6C-9ABE-2CAEB5AE999C}"/>
              </a:ext>
            </a:extLst>
          </p:cNvPr>
          <p:cNvSpPr/>
          <p:nvPr/>
        </p:nvSpPr>
        <p:spPr>
          <a:xfrm>
            <a:off x="10174492" y="6433536"/>
            <a:ext cx="181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https://thon.org/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A5385-C44A-4BC3-B41F-9560F7E1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73" y="702719"/>
            <a:ext cx="10068051" cy="56191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484D1-0609-42E0-8E29-661CCAE74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226300-84C4-4393-AEAD-57F3A6819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051" y="1429624"/>
            <a:ext cx="11413895" cy="48907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DATA-DRIVEN MARKETING DECISIONS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SALES CHANNEL AT A GLANCE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IDENTIFY NEW MARKETING OPPORTUNITIES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TARGET NEW AUDIENCES WITH PRECISION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865675-39EC-4BB2-9165-FF82AA6C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latin typeface="LTC SquareFace Pro" pitchFamily="50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1346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484D1-0609-42E0-8E29-661CCAE74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226300-84C4-4393-AEAD-57F3A6819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1248967"/>
            <a:ext cx="6006574" cy="4890782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AGILE DATAWAREHOUSE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ADVANCED ALGORITHMS AND DATA SCIENCE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FROM CUSTOMER INSIGHTS TO PREDICTIVE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TABLEAU’S ROLE IN DEVELOPING DATA CULTURE AND DATA-DRIVEN BI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5A0D8-C99A-40C7-8900-5F4CD3D66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21" y="1956733"/>
            <a:ext cx="5312739" cy="3475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759A3FB-846F-4AA3-9445-D721E0089A2F}"/>
              </a:ext>
            </a:extLst>
          </p:cNvPr>
          <p:cNvSpPr txBox="1">
            <a:spLocks/>
          </p:cNvSpPr>
          <p:nvPr/>
        </p:nvSpPr>
        <p:spPr>
          <a:xfrm>
            <a:off x="392623" y="385790"/>
            <a:ext cx="10151391" cy="588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latin typeface="LTC SquareFace Pro" pitchFamily="50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1822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D4BE2B-E7AA-4119-BF4A-F1D0E38FF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13E8E1-544A-44D2-9727-A8ED16322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463" y="869873"/>
            <a:ext cx="8536642" cy="5071272"/>
          </a:xfrm>
          <a:prstGeom prst="rect">
            <a:avLst/>
          </a:prstGeom>
        </p:spPr>
      </p:pic>
      <p:pic>
        <p:nvPicPr>
          <p:cNvPr id="1026" name="Picture 2" descr="Image result for yeti bear proof sticker">
            <a:extLst>
              <a:ext uri="{FF2B5EF4-FFF2-40B4-BE49-F238E27FC236}">
                <a16:creationId xmlns:a16="http://schemas.microsoft.com/office/drawing/2014/main" id="{F76BE0CA-D1A0-47C2-961B-939BEE8B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7550">
            <a:off x="392043" y="2875168"/>
            <a:ext cx="3775126" cy="37751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6584A0-29B9-4884-ACFD-A8A30C8B5120}"/>
              </a:ext>
            </a:extLst>
          </p:cNvPr>
          <p:cNvSpPr/>
          <p:nvPr/>
        </p:nvSpPr>
        <p:spPr>
          <a:xfrm>
            <a:off x="8467177" y="6230462"/>
            <a:ext cx="2925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http://igbconline.org/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15" y="3134634"/>
            <a:ext cx="10151391" cy="588731"/>
          </a:xfrm>
        </p:spPr>
        <p:txBody>
          <a:bodyPr/>
          <a:lstStyle/>
          <a:p>
            <a:r>
              <a:rPr lang="en-US" dirty="0">
                <a:latin typeface="LTC SquareFace Pro" pitchFamily="50" charset="0"/>
              </a:rPr>
              <a:t>ARE THEY REALLY BEAR PROOF?</a:t>
            </a:r>
          </a:p>
        </p:txBody>
      </p:sp>
    </p:spTree>
    <p:extLst>
      <p:ext uri="{BB962C8B-B14F-4D97-AF65-F5344CB8AC3E}">
        <p14:creationId xmlns:p14="http://schemas.microsoft.com/office/powerpoint/2010/main" val="222960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03033 -0.4310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21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1264D4-7415-4C20-A656-CA1DB1953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5CB986-7CB7-4073-A260-51818C66F38E}"/>
              </a:ext>
            </a:extLst>
          </p:cNvPr>
          <p:cNvGrpSpPr/>
          <p:nvPr/>
        </p:nvGrpSpPr>
        <p:grpSpPr>
          <a:xfrm>
            <a:off x="833413" y="0"/>
            <a:ext cx="11209904" cy="6809177"/>
            <a:chOff x="833413" y="0"/>
            <a:chExt cx="11209904" cy="680917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5536782-781C-48F8-BFBA-56F08EF758F8}"/>
                </a:ext>
              </a:extLst>
            </p:cNvPr>
            <p:cNvSpPr txBox="1">
              <a:spLocks/>
            </p:cNvSpPr>
            <p:nvPr/>
          </p:nvSpPr>
          <p:spPr>
            <a:xfrm>
              <a:off x="4375567" y="5256012"/>
              <a:ext cx="7199399" cy="1129529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n w="9525">
                    <a:solidFill>
                      <a:schemeClr val="bg2"/>
                    </a:solidFill>
                  </a:ln>
                  <a:latin typeface="LTC SquareFace Pro" pitchFamily="50" charset="0"/>
                  <a:cs typeface="Arial" panose="020B0604020202020204" pitchFamily="34" charset="0"/>
                </a:rPr>
                <a:t>VIEW ‘MY EVALUATIONS’ IN THE MENU OR FIND THE SESSION UNDER ‘SCHEDULE’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25CC4B9-2EA6-402A-BFB7-F584DCF26676}"/>
                </a:ext>
              </a:extLst>
            </p:cNvPr>
            <p:cNvSpPr txBox="1">
              <a:spLocks/>
            </p:cNvSpPr>
            <p:nvPr/>
          </p:nvSpPr>
          <p:spPr>
            <a:xfrm>
              <a:off x="4375567" y="4144679"/>
              <a:ext cx="7667750" cy="123399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sz="3200" dirty="0">
                  <a:ln w="9525">
                    <a:solidFill>
                      <a:schemeClr val="bg2"/>
                    </a:solidFill>
                  </a:ln>
                  <a:solidFill>
                    <a:schemeClr val="tx1"/>
                  </a:solidFill>
                  <a:latin typeface="LTC SquareFace Pro" pitchFamily="50" charset="0"/>
                </a:rPr>
                <a:t>PLEASE COMPLETE THE SESSION SURVEY IN THE MOBILE APP</a:t>
              </a:r>
              <a:endParaRPr lang="en-US" sz="2000" dirty="0">
                <a:ln w="9525">
                  <a:solidFill>
                    <a:schemeClr val="bg2"/>
                  </a:solidFill>
                </a:ln>
                <a:solidFill>
                  <a:schemeClr val="tx1"/>
                </a:solidFill>
                <a:latin typeface="LTC SquareFace Pro" pitchFamily="50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82F542-0122-442C-BB8D-237746FE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413" y="1313211"/>
              <a:ext cx="3185218" cy="549596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8CD4020-D0A3-4BD0-81DE-0A82B5CD39E8}"/>
                </a:ext>
              </a:extLst>
            </p:cNvPr>
            <p:cNvSpPr txBox="1">
              <a:spLocks/>
            </p:cNvSpPr>
            <p:nvPr/>
          </p:nvSpPr>
          <p:spPr>
            <a:xfrm>
              <a:off x="2426022" y="0"/>
              <a:ext cx="7339955" cy="131321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dirty="0">
                  <a:ln w="19050">
                    <a:solidFill>
                      <a:schemeClr val="bg2"/>
                    </a:solidFill>
                  </a:ln>
                  <a:latin typeface="LTC SquareFace Pro" pitchFamily="50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74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yeti cooler in the wild">
            <a:extLst>
              <a:ext uri="{FF2B5EF4-FFF2-40B4-BE49-F238E27FC236}">
                <a16:creationId xmlns:a16="http://schemas.microsoft.com/office/drawing/2014/main" id="{53D3104D-1DF8-4351-8698-EF437773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3372">
            <a:off x="3419848" y="390408"/>
            <a:ext cx="4393580" cy="3295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2" name="Picture 8" descr="Image result for yeti cooler in the wild">
            <a:extLst>
              <a:ext uri="{FF2B5EF4-FFF2-40B4-BE49-F238E27FC236}">
                <a16:creationId xmlns:a16="http://schemas.microsoft.com/office/drawing/2014/main" id="{3E0B5C9B-98C5-4F8F-A316-5AD4516B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5062">
            <a:off x="4027896" y="3444537"/>
            <a:ext cx="4628389" cy="2489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Image result for yeti cooler in the wild">
            <a:extLst>
              <a:ext uri="{FF2B5EF4-FFF2-40B4-BE49-F238E27FC236}">
                <a16:creationId xmlns:a16="http://schemas.microsoft.com/office/drawing/2014/main" id="{574E30B0-993F-429A-A4DE-6EAF3092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135">
            <a:off x="211155" y="370023"/>
            <a:ext cx="3864367" cy="3864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Image result for yeti cooler in the wild">
            <a:extLst>
              <a:ext uri="{FF2B5EF4-FFF2-40B4-BE49-F238E27FC236}">
                <a16:creationId xmlns:a16="http://schemas.microsoft.com/office/drawing/2014/main" id="{F2D5D64B-8E8A-4E77-AF49-BE9B3312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971">
            <a:off x="289046" y="4528253"/>
            <a:ext cx="4174938" cy="1936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E4B28-7617-4EAF-833A-0647478C4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16143">
            <a:off x="8997339" y="259618"/>
            <a:ext cx="2810724" cy="3486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53DD1-4248-4297-893C-92C8E3BFD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75865">
            <a:off x="7250108" y="3879259"/>
            <a:ext cx="4638982" cy="2603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Image result for yeti cooler in the wild">
            <a:extLst>
              <a:ext uri="{FF2B5EF4-FFF2-40B4-BE49-F238E27FC236}">
                <a16:creationId xmlns:a16="http://schemas.microsoft.com/office/drawing/2014/main" id="{E60EF719-0AF8-4113-A665-C4B76E67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62" y="600338"/>
            <a:ext cx="3548774" cy="1829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649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10B20-F9E3-4AED-9C64-09CF4CAA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7" y="979242"/>
            <a:ext cx="4056647" cy="28631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Fundraising Program">
            <a:extLst>
              <a:ext uri="{FF2B5EF4-FFF2-40B4-BE49-F238E27FC236}">
                <a16:creationId xmlns:a16="http://schemas.microsoft.com/office/drawing/2014/main" id="{42573A5F-CA2C-4333-A477-C621403A5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55" y="3531948"/>
            <a:ext cx="5142295" cy="2895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6AE6E-444A-41B1-BF34-3492004507CF}"/>
              </a:ext>
            </a:extLst>
          </p:cNvPr>
          <p:cNvSpPr/>
          <p:nvPr/>
        </p:nvSpPr>
        <p:spPr>
          <a:xfrm>
            <a:off x="249230" y="29480"/>
            <a:ext cx="79143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cap="all" dirty="0">
                <a:ln w="19050">
                  <a:solidFill>
                    <a:srgbClr val="12285C"/>
                  </a:solidFill>
                </a:ln>
                <a:solidFill>
                  <a:schemeClr val="bg1"/>
                </a:solidFill>
                <a:latin typeface="LTC SquareFace Pro" pitchFamily="50" charset="0"/>
              </a:rPr>
              <a:t>YETI COMMUNITY OF GIVING</a:t>
            </a:r>
            <a:endParaRPr lang="en-US" sz="4000" b="0" i="0" cap="all" dirty="0">
              <a:ln w="19050">
                <a:solidFill>
                  <a:srgbClr val="12285C"/>
                </a:solidFill>
              </a:ln>
              <a:solidFill>
                <a:schemeClr val="bg1"/>
              </a:solidFill>
              <a:effectLst/>
              <a:latin typeface="LTC SquareFace Pro" pitchFamily="50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D5798B-6A1D-48EF-9619-6940A708C3FC}"/>
              </a:ext>
            </a:extLst>
          </p:cNvPr>
          <p:cNvGrpSpPr/>
          <p:nvPr/>
        </p:nvGrpSpPr>
        <p:grpSpPr>
          <a:xfrm>
            <a:off x="5486400" y="927972"/>
            <a:ext cx="4934584" cy="3307649"/>
            <a:chOff x="4829478" y="2598821"/>
            <a:chExt cx="6091608" cy="39929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74E957-C746-4961-BCA4-111AD0EB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9478" y="2598821"/>
              <a:ext cx="6091608" cy="39929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521B1F-2933-459D-9ADD-E92807D26242}"/>
                </a:ext>
              </a:extLst>
            </p:cNvPr>
            <p:cNvSpPr txBox="1"/>
            <p:nvPr/>
          </p:nvSpPr>
          <p:spPr>
            <a:xfrm>
              <a:off x="4829478" y="2598821"/>
              <a:ext cx="6091608" cy="590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LTC SquareFace Pro" pitchFamily="50" charset="0"/>
                </a:rPr>
                <a:t>OPERATION BBQ RELIEF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FC3E0F-1A11-4D18-811C-8F9F57586504}"/>
              </a:ext>
            </a:extLst>
          </p:cNvPr>
          <p:cNvGrpSpPr/>
          <p:nvPr/>
        </p:nvGrpSpPr>
        <p:grpSpPr>
          <a:xfrm>
            <a:off x="7583136" y="4276203"/>
            <a:ext cx="3363910" cy="2238679"/>
            <a:chOff x="7610474" y="333171"/>
            <a:chExt cx="3660775" cy="1924254"/>
          </a:xfrm>
        </p:grpSpPr>
        <p:pic>
          <p:nvPicPr>
            <p:cNvPr id="6146" name="Picture 2" descr="Captains For Clean Water Logo">
              <a:extLst>
                <a:ext uri="{FF2B5EF4-FFF2-40B4-BE49-F238E27FC236}">
                  <a16:creationId xmlns:a16="http://schemas.microsoft.com/office/drawing/2014/main" id="{0A8A7222-39DF-491C-92C2-39FA9BB3F8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" r="624" b="1466"/>
            <a:stretch/>
          </p:blipFill>
          <p:spPr bwMode="auto">
            <a:xfrm>
              <a:off x="7610474" y="660841"/>
              <a:ext cx="3660775" cy="159658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17BBEC-2F13-498A-AB87-B35AFEEA1D61}"/>
                </a:ext>
              </a:extLst>
            </p:cNvPr>
            <p:cNvSpPr txBox="1"/>
            <p:nvPr/>
          </p:nvSpPr>
          <p:spPr>
            <a:xfrm>
              <a:off x="7610474" y="333171"/>
              <a:ext cx="3660775" cy="343914"/>
            </a:xfrm>
            <a:prstGeom prst="rect">
              <a:avLst/>
            </a:prstGeom>
            <a:solidFill>
              <a:srgbClr val="1C326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latin typeface="LTC SquareFace Pro" pitchFamily="50" charset="0"/>
                </a:rPr>
                <a:t>HURRICANE MICHAEL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43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EC426-7597-4011-BC56-12E919BA1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2" y="613317"/>
            <a:ext cx="1780723" cy="4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6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C52C-0B46-44AC-A98D-E1705BABF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3" y="5819290"/>
            <a:ext cx="7687056" cy="97339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accent6">
                      <a:lumMod val="10000"/>
                    </a:schemeClr>
                  </a:solidFill>
                </a:ln>
                <a:latin typeface="LTC SquareFace Pro" pitchFamily="50" charset="0"/>
              </a:rPr>
              <a:t>YETI </a:t>
            </a:r>
            <a:r>
              <a:rPr lang="en-US" sz="3600" dirty="0">
                <a:ln>
                  <a:solidFill>
                    <a:schemeClr val="accent6">
                      <a:lumMod val="10000"/>
                    </a:schemeClr>
                  </a:solidFill>
                </a:ln>
                <a:latin typeface="LTC SquareFace Pro" pitchFamily="50" charset="0"/>
              </a:rPr>
              <a:t>&amp; </a:t>
            </a:r>
            <a:r>
              <a:rPr lang="en-US" dirty="0">
                <a:ln>
                  <a:solidFill>
                    <a:schemeClr val="accent6">
                      <a:lumMod val="10000"/>
                    </a:schemeClr>
                  </a:solidFill>
                </a:ln>
                <a:latin typeface="LTC SquareFace Pro" pitchFamily="50" charset="0"/>
              </a:rPr>
              <a:t>TABLEAU</a:t>
            </a:r>
            <a:endParaRPr lang="en-US" dirty="0">
              <a:ln>
                <a:solidFill>
                  <a:schemeClr val="accent6">
                    <a:lumMod val="1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4829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pbs.twimg.com/media/D4yFZrvX4AA6D7Z.jpg">
            <a:extLst>
              <a:ext uri="{FF2B5EF4-FFF2-40B4-BE49-F238E27FC236}">
                <a16:creationId xmlns:a16="http://schemas.microsoft.com/office/drawing/2014/main" id="{E563CE77-5AA6-475B-A2D5-B5818CD21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E96983-3252-4567-8352-D90F59595C27}"/>
              </a:ext>
            </a:extLst>
          </p:cNvPr>
          <p:cNvSpPr txBox="1">
            <a:spLocks/>
          </p:cNvSpPr>
          <p:nvPr/>
        </p:nvSpPr>
        <p:spPr>
          <a:xfrm>
            <a:off x="1602205" y="2025650"/>
            <a:ext cx="5213851" cy="2806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</a:pPr>
            <a:r>
              <a:rPr lang="en-US" sz="5400" dirty="0">
                <a:solidFill>
                  <a:srgbClr val="FFFFFF"/>
                </a:solidFill>
                <a:latin typeface="LTC SquareFace" panose="02000000000000000000" pitchFamily="50" charset="0"/>
              </a:rPr>
              <a:t>ANALYTICS FOUNDATION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7C10E4-2195-4A50-AE47-551CA84708E0}"/>
              </a:ext>
            </a:extLst>
          </p:cNvPr>
          <p:cNvSpPr/>
          <p:nvPr/>
        </p:nvSpPr>
        <p:spPr>
          <a:xfrm>
            <a:off x="7601742" y="2032001"/>
            <a:ext cx="3759534" cy="838200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457200">
              <a:defRPr/>
            </a:pPr>
            <a:r>
              <a:rPr lang="en-US" sz="2000" kern="0" dirty="0">
                <a:solidFill>
                  <a:srgbClr val="FFFFFF"/>
                </a:solidFill>
                <a:latin typeface="LTC SquareFace" panose="02000000000000000000" pitchFamily="50" charset="0"/>
              </a:rPr>
              <a:t>WHAT IS GOING TO HAPPEN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9AE9F-DAAD-41BA-8A20-B12F6C4D0212}"/>
              </a:ext>
            </a:extLst>
          </p:cNvPr>
          <p:cNvSpPr/>
          <p:nvPr/>
        </p:nvSpPr>
        <p:spPr>
          <a:xfrm>
            <a:off x="7601742" y="4000500"/>
            <a:ext cx="3759534" cy="838200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kern="0" dirty="0">
                <a:solidFill>
                  <a:srgbClr val="FFFFFF"/>
                </a:solidFill>
                <a:latin typeface="LTC SquareFace" panose="02000000000000000000" pitchFamily="50" charset="0"/>
              </a:rPr>
              <a:t>WHAT HAPPENED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80CEA-7AF6-4AF7-92AD-F26C126A5DC2}"/>
              </a:ext>
            </a:extLst>
          </p:cNvPr>
          <p:cNvSpPr/>
          <p:nvPr/>
        </p:nvSpPr>
        <p:spPr>
          <a:xfrm>
            <a:off x="7601742" y="3009901"/>
            <a:ext cx="3759534" cy="838200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TC SquareFace" panose="02000000000000000000" pitchFamily="50" charset="0"/>
                <a:ea typeface="+mn-ea"/>
                <a:cs typeface="+mn-cs"/>
              </a:rPr>
              <a:t>WHAT </a:t>
            </a:r>
            <a:r>
              <a:rPr lang="en-US" sz="2000" kern="0" dirty="0">
                <a:solidFill>
                  <a:srgbClr val="FFFFFF"/>
                </a:solidFill>
                <a:latin typeface="LTC SquareFace" panose="02000000000000000000" pitchFamily="50" charset="0"/>
              </a:rPr>
              <a:t>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TC SquareFace" panose="02000000000000000000" pitchFamily="50" charset="0"/>
                <a:ea typeface="+mn-ea"/>
                <a:cs typeface="+mn-cs"/>
              </a:rPr>
              <a:t>S HAPPENING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F73DB7-02EC-48CD-BD6A-6826CD16EB86}"/>
              </a:ext>
            </a:extLst>
          </p:cNvPr>
          <p:cNvCxnSpPr>
            <a:cxnSpLocks/>
          </p:cNvCxnSpPr>
          <p:nvPr/>
        </p:nvCxnSpPr>
        <p:spPr>
          <a:xfrm>
            <a:off x="7074662" y="2215242"/>
            <a:ext cx="0" cy="24275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D21169-CDAD-4AD5-A1C1-45CA4911D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B2E7A-7580-49E6-A28D-CB839780E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552F6C6-1954-42E8-9797-33000A424E96}"/>
              </a:ext>
            </a:extLst>
          </p:cNvPr>
          <p:cNvGrpSpPr/>
          <p:nvPr/>
        </p:nvGrpSpPr>
        <p:grpSpPr>
          <a:xfrm>
            <a:off x="902217" y="403515"/>
            <a:ext cx="10387566" cy="6254169"/>
            <a:chOff x="643291" y="275771"/>
            <a:chExt cx="10905417" cy="62541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B984D4-5616-485F-B814-66A410AA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291" y="275771"/>
              <a:ext cx="10905417" cy="62541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134824-AC86-420A-A089-930A5AEA396A}"/>
                </a:ext>
              </a:extLst>
            </p:cNvPr>
            <p:cNvSpPr txBox="1"/>
            <p:nvPr/>
          </p:nvSpPr>
          <p:spPr>
            <a:xfrm>
              <a:off x="979714" y="5602515"/>
              <a:ext cx="3906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E-COMM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97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2.xml><?xml version="1.0" encoding="utf-8"?>
<a:theme xmlns:a="http://schemas.openxmlformats.org/drawingml/2006/main" name="1_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3.xml><?xml version="1.0" encoding="utf-8"?>
<a:theme xmlns:a="http://schemas.openxmlformats.org/drawingml/2006/main" name="2_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TC19_PPT_Template_FINAL</Template>
  <TotalTime>3630</TotalTime>
  <Words>1131</Words>
  <Application>Microsoft Office PowerPoint</Application>
  <PresentationFormat>Widescreen</PresentationFormat>
  <Paragraphs>304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LTC SquareFace</vt:lpstr>
      <vt:lpstr>LTC SquareFace Pro</vt:lpstr>
      <vt:lpstr>TC19_PPT_Template_FINAL</vt:lpstr>
      <vt:lpstr>1_TC19_PPT_Template_FINAL</vt:lpstr>
      <vt:lpstr>2_TC19_PPT_Template_FINAL</vt:lpstr>
      <vt:lpstr>YETI COOLERS: A FIELD GUIDE TO ANALYTICS</vt:lpstr>
      <vt:lpstr>PowerPoint Presentation</vt:lpstr>
      <vt:lpstr>ARE THEY REALLY BEAR PROOF?</vt:lpstr>
      <vt:lpstr>PowerPoint Presentation</vt:lpstr>
      <vt:lpstr>PowerPoint Presentation</vt:lpstr>
      <vt:lpstr>PowerPoint Presentation</vt:lpstr>
      <vt:lpstr>YETI &amp; TABLEAU</vt:lpstr>
      <vt:lpstr>PowerPoint Presentation</vt:lpstr>
      <vt:lpstr>PowerPoint Presentation</vt:lpstr>
      <vt:lpstr>PowerPoint Presentation</vt:lpstr>
      <vt:lpstr>PowerPoint Presentation</vt:lpstr>
      <vt:lpstr>DATA BLENDING</vt:lpstr>
      <vt:lpstr>DATA BLENDING</vt:lpstr>
      <vt:lpstr>PowerPoint Presentation</vt:lpstr>
      <vt:lpstr>PowerPoint Presentation</vt:lpstr>
      <vt:lpstr>DATA SORTING</vt:lpstr>
      <vt:lpstr>DATA SORTING</vt:lpstr>
      <vt:lpstr>PowerPoint Presentation</vt:lpstr>
      <vt:lpstr>DATA SORTING</vt:lpstr>
      <vt:lpstr>PowerPoint Presentation</vt:lpstr>
      <vt:lpstr>PowerPoint Presentation</vt:lpstr>
      <vt:lpstr>PowerPoint Presentation</vt:lpstr>
      <vt:lpstr>PowerPoint Presentation</vt:lpstr>
      <vt:lpstr>PEAK PURPLE: A CASE STUDY</vt:lpstr>
      <vt:lpstr>DIAGNOSTIC ANALYSIS</vt:lpstr>
      <vt:lpstr>MAKING A DIFFERENCE</vt:lpstr>
      <vt:lpstr>PowerPoint Presentation</vt:lpstr>
      <vt:lpstr>TODAY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YETI  &amp;  TABLEAU -  FALL 2019</dc:title>
  <dc:creator>Sam Santos</dc:creator>
  <cp:lastModifiedBy>Sam Santos</cp:lastModifiedBy>
  <cp:revision>107</cp:revision>
  <dcterms:created xsi:type="dcterms:W3CDTF">2019-09-05T15:07:58Z</dcterms:created>
  <dcterms:modified xsi:type="dcterms:W3CDTF">2019-11-07T23:06:26Z</dcterms:modified>
</cp:coreProperties>
</file>